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5213" cy="42803763"/>
  <p:notesSz cx="6858000" cy="9144000"/>
  <p:defaultTextStyle>
    <a:defPPr>
      <a:defRPr lang="en-US"/>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8" autoAdjust="0"/>
    <p:restoredTop sz="94675" autoAdjust="0"/>
  </p:normalViewPr>
  <p:slideViewPr>
    <p:cSldViewPr>
      <p:cViewPr varScale="1">
        <p:scale>
          <a:sx n="12" d="100"/>
          <a:sy n="12" d="100"/>
        </p:scale>
        <p:origin x="-2760" y="-24"/>
      </p:cViewPr>
      <p:guideLst>
        <p:guide orient="horz" pos="13482"/>
        <p:guide pos="953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OS-DC1\dfs-users\Research\AndersonLab\Share\Paulik,%20Blair\Research\Lab\Ohio%20Fracking\data%20for%20manuscript%20Ohio%20PAH%20LDPE%20from%20Feb14\Ohio%20Feb14%20data-new%20PRCs-background%20subtract-Aug1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OS-DC2\dfs-users\Research\AndersonLab\Share\Paulik,%20Blair\Research\Lab\Ohio%20Fracking\Ohio%20Feb14%20data-new%20PRCs-June14.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OS-DC1\dfs-users\Research\AndersonLab\Share\Paulik,%20Blair\Research\Lab\Ohio%20Fracking\data%20for%20manuscript%20Ohio%20PAH%20LDPE%20from%20Feb14\Ohio%20Feb14%20data-new%20PRCs-background%20subtract-Aug1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177143111348"/>
          <c:y val="4.6455532724501501E-2"/>
          <c:w val="0.88789642480848396"/>
          <c:h val="0.60737839810705496"/>
        </c:manualLayout>
      </c:layout>
      <c:barChart>
        <c:barDir val="col"/>
        <c:grouping val="clustered"/>
        <c:varyColors val="0"/>
        <c:ser>
          <c:idx val="0"/>
          <c:order val="0"/>
          <c:tx>
            <c:strRef>
              <c:f>'averages graphs'!$B$68</c:f>
              <c:strCache>
                <c:ptCount val="1"/>
                <c:pt idx="0">
                  <c:v>avg sum 14 PAHs$</c:v>
                </c:pt>
              </c:strCache>
            </c:strRef>
          </c:tx>
          <c:spPr>
            <a:ln>
              <a:solidFill>
                <a:schemeClr val="tx1">
                  <a:lumMod val="50000"/>
                  <a:lumOff val="50000"/>
                </a:schemeClr>
              </a:solidFill>
            </a:ln>
          </c:spPr>
          <c:invertIfNegative val="0"/>
          <c:dPt>
            <c:idx val="0"/>
            <c:invertIfNegative val="0"/>
            <c:bubble3D val="0"/>
            <c:spPr>
              <a:solidFill>
                <a:srgbClr val="1870DA"/>
              </a:solidFill>
              <a:ln>
                <a:solidFill>
                  <a:schemeClr val="tx1">
                    <a:lumMod val="50000"/>
                    <a:lumOff val="50000"/>
                  </a:schemeClr>
                </a:solidFill>
              </a:ln>
            </c:spPr>
          </c:dPt>
          <c:dPt>
            <c:idx val="1"/>
            <c:invertIfNegative val="0"/>
            <c:bubble3D val="0"/>
            <c:spPr>
              <a:solidFill>
                <a:srgbClr val="92D050"/>
              </a:solidFill>
              <a:ln>
                <a:solidFill>
                  <a:schemeClr val="tx1">
                    <a:lumMod val="50000"/>
                    <a:lumOff val="50000"/>
                  </a:schemeClr>
                </a:solidFill>
              </a:ln>
            </c:spPr>
          </c:dPt>
          <c:dPt>
            <c:idx val="2"/>
            <c:invertIfNegative val="0"/>
            <c:bubble3D val="0"/>
            <c:spPr>
              <a:solidFill>
                <a:srgbClr val="FFFF66"/>
              </a:solidFill>
              <a:ln>
                <a:solidFill>
                  <a:schemeClr val="tx1">
                    <a:lumMod val="50000"/>
                    <a:lumOff val="50000"/>
                  </a:schemeClr>
                </a:solidFill>
              </a:ln>
            </c:spPr>
          </c:dPt>
          <c:dPt>
            <c:idx val="3"/>
            <c:invertIfNegative val="0"/>
            <c:bubble3D val="0"/>
            <c:spPr>
              <a:solidFill>
                <a:srgbClr val="7030A0"/>
              </a:solidFill>
              <a:ln>
                <a:solidFill>
                  <a:schemeClr val="tx1">
                    <a:lumMod val="50000"/>
                    <a:lumOff val="50000"/>
                  </a:schemeClr>
                </a:solidFill>
              </a:ln>
            </c:spPr>
          </c:dPt>
          <c:dPt>
            <c:idx val="4"/>
            <c:invertIfNegative val="0"/>
            <c:bubble3D val="0"/>
            <c:spPr>
              <a:solidFill>
                <a:srgbClr val="7030A0"/>
              </a:solidFill>
              <a:ln>
                <a:solidFill>
                  <a:schemeClr val="tx1">
                    <a:lumMod val="50000"/>
                    <a:lumOff val="50000"/>
                  </a:schemeClr>
                </a:solidFill>
              </a:ln>
            </c:spPr>
          </c:dPt>
          <c:dPt>
            <c:idx val="5"/>
            <c:invertIfNegative val="0"/>
            <c:bubble3D val="0"/>
            <c:spPr>
              <a:solidFill>
                <a:srgbClr val="7030A0"/>
              </a:solidFill>
              <a:ln>
                <a:solidFill>
                  <a:schemeClr val="tx1">
                    <a:lumMod val="50000"/>
                    <a:lumOff val="50000"/>
                  </a:schemeClr>
                </a:solidFill>
              </a:ln>
            </c:spPr>
          </c:dPt>
          <c:dPt>
            <c:idx val="6"/>
            <c:invertIfNegative val="0"/>
            <c:bubble3D val="0"/>
            <c:spPr>
              <a:solidFill>
                <a:srgbClr val="7030A0"/>
              </a:solidFill>
              <a:ln>
                <a:solidFill>
                  <a:schemeClr val="tx1">
                    <a:lumMod val="50000"/>
                    <a:lumOff val="50000"/>
                  </a:schemeClr>
                </a:solidFill>
              </a:ln>
            </c:spPr>
          </c:dPt>
          <c:dPt>
            <c:idx val="7"/>
            <c:invertIfNegative val="0"/>
            <c:bubble3D val="0"/>
            <c:spPr>
              <a:solidFill>
                <a:srgbClr val="7030A0"/>
              </a:solidFill>
              <a:ln>
                <a:solidFill>
                  <a:schemeClr val="tx1">
                    <a:lumMod val="50000"/>
                    <a:lumOff val="50000"/>
                  </a:schemeClr>
                </a:solidFill>
              </a:ln>
            </c:spPr>
          </c:dPt>
          <c:dPt>
            <c:idx val="8"/>
            <c:invertIfNegative val="0"/>
            <c:bubble3D val="0"/>
            <c:spPr>
              <a:solidFill>
                <a:srgbClr val="7030A0"/>
              </a:solidFill>
              <a:ln>
                <a:solidFill>
                  <a:schemeClr val="tx1">
                    <a:lumMod val="50000"/>
                    <a:lumOff val="50000"/>
                  </a:schemeClr>
                </a:solidFill>
              </a:ln>
            </c:spPr>
          </c:dPt>
          <c:dPt>
            <c:idx val="9"/>
            <c:invertIfNegative val="0"/>
            <c:bubble3D val="0"/>
            <c:spPr>
              <a:solidFill>
                <a:srgbClr val="7030A0"/>
              </a:solidFill>
              <a:ln>
                <a:solidFill>
                  <a:schemeClr val="tx1">
                    <a:lumMod val="50000"/>
                    <a:lumOff val="50000"/>
                  </a:schemeClr>
                </a:solidFill>
              </a:ln>
            </c:spPr>
          </c:dPt>
          <c:errBars>
            <c:errBarType val="both"/>
            <c:errValType val="cust"/>
            <c:noEndCap val="0"/>
            <c:plus>
              <c:numRef>
                <c:f>'averages graphs'!$C$69:$L$69</c:f>
                <c:numCache>
                  <c:formatCode>General</c:formatCode>
                  <c:ptCount val="10"/>
                  <c:pt idx="0">
                    <c:v>62.266946528635771</c:v>
                  </c:pt>
                  <c:pt idx="1">
                    <c:v>86.140626932553303</c:v>
                  </c:pt>
                  <c:pt idx="2">
                    <c:v>81.557694588963599</c:v>
                  </c:pt>
                  <c:pt idx="3">
                    <c:v>76.807812102676081</c:v>
                  </c:pt>
                  <c:pt idx="4">
                    <c:v>12.682098603937749</c:v>
                  </c:pt>
                  <c:pt idx="5">
                    <c:v>60.945533470468582</c:v>
                  </c:pt>
                  <c:pt idx="6">
                    <c:v>2.071822868876585</c:v>
                  </c:pt>
                  <c:pt idx="7">
                    <c:v>51.389749147586947</c:v>
                  </c:pt>
                  <c:pt idx="8">
                    <c:v>2.2851920380233302</c:v>
                  </c:pt>
                  <c:pt idx="9">
                    <c:v>2.528343646446737</c:v>
                  </c:pt>
                </c:numCache>
              </c:numRef>
            </c:plus>
            <c:minus>
              <c:numRef>
                <c:f>'averages graphs'!$C$69:$L$69</c:f>
                <c:numCache>
                  <c:formatCode>General</c:formatCode>
                  <c:ptCount val="10"/>
                  <c:pt idx="0">
                    <c:v>62.266946528635771</c:v>
                  </c:pt>
                  <c:pt idx="1">
                    <c:v>86.140626932553303</c:v>
                  </c:pt>
                  <c:pt idx="2">
                    <c:v>81.557694588963599</c:v>
                  </c:pt>
                  <c:pt idx="3">
                    <c:v>76.807812102676081</c:v>
                  </c:pt>
                  <c:pt idx="4">
                    <c:v>12.682098603937749</c:v>
                  </c:pt>
                  <c:pt idx="5">
                    <c:v>60.945533470468582</c:v>
                  </c:pt>
                  <c:pt idx="6">
                    <c:v>2.071822868876585</c:v>
                  </c:pt>
                  <c:pt idx="7">
                    <c:v>51.389749147586947</c:v>
                  </c:pt>
                  <c:pt idx="8">
                    <c:v>2.2851920380233302</c:v>
                  </c:pt>
                  <c:pt idx="9">
                    <c:v>2.528343646446737</c:v>
                  </c:pt>
                </c:numCache>
              </c:numRef>
            </c:minus>
          </c:errBars>
          <c:cat>
            <c:strRef>
              <c:f>'averages graphs'!$C$67:$L$67</c:f>
              <c:strCache>
                <c:ptCount val="10"/>
                <c:pt idx="0">
                  <c:v>&lt; 0.1 </c:v>
                </c:pt>
                <c:pt idx="1">
                  <c:v>0.1 - 1 </c:v>
                </c:pt>
                <c:pt idx="2">
                  <c:v>&gt; 1 </c:v>
                </c:pt>
                <c:pt idx="3">
                  <c:v>Urban Chicago</c:v>
                </c:pt>
                <c:pt idx="4">
                  <c:v>Rural Michigan</c:v>
                </c:pt>
                <c:pt idx="5">
                  <c:v>Petroleum Refinery, Belgium</c:v>
                </c:pt>
                <c:pt idx="6">
                  <c:v>Rural Belgium</c:v>
                </c:pt>
                <c:pt idx="7">
                  <c:v>Urban Egypt</c:v>
                </c:pt>
                <c:pt idx="8">
                  <c:v>Coastal Oil Spill</c:v>
                </c:pt>
                <c:pt idx="9">
                  <c:v>Coastal Post-oil Spill</c:v>
                </c:pt>
              </c:strCache>
            </c:strRef>
          </c:cat>
          <c:val>
            <c:numRef>
              <c:f>'averages graphs'!$C$68:$L$68</c:f>
              <c:numCache>
                <c:formatCode>General</c:formatCode>
                <c:ptCount val="10"/>
                <c:pt idx="0">
                  <c:v>316.83600000000001</c:v>
                </c:pt>
                <c:pt idx="1">
                  <c:v>226.14416666666659</c:v>
                </c:pt>
                <c:pt idx="2">
                  <c:v>205.15666666666661</c:v>
                </c:pt>
                <c:pt idx="3">
                  <c:v>121.6</c:v>
                </c:pt>
                <c:pt idx="4">
                  <c:v>20.668749999999971</c:v>
                </c:pt>
                <c:pt idx="5">
                  <c:v>90.215000000000003</c:v>
                </c:pt>
                <c:pt idx="6">
                  <c:v>9.4350000000000005</c:v>
                </c:pt>
                <c:pt idx="7">
                  <c:v>110.0383916636363</c:v>
                </c:pt>
                <c:pt idx="8">
                  <c:v>6.3032698974974251</c:v>
                </c:pt>
                <c:pt idx="9">
                  <c:v>3.7134939437152439</c:v>
                </c:pt>
              </c:numCache>
            </c:numRef>
          </c:val>
        </c:ser>
        <c:dLbls>
          <c:showLegendKey val="0"/>
          <c:showVal val="0"/>
          <c:showCatName val="0"/>
          <c:showSerName val="0"/>
          <c:showPercent val="0"/>
          <c:showBubbleSize val="0"/>
        </c:dLbls>
        <c:gapWidth val="50"/>
        <c:axId val="111232128"/>
        <c:axId val="111233664"/>
      </c:barChart>
      <c:catAx>
        <c:axId val="111232128"/>
        <c:scaling>
          <c:orientation val="minMax"/>
        </c:scaling>
        <c:delete val="0"/>
        <c:axPos val="b"/>
        <c:numFmt formatCode="General" sourceLinked="1"/>
        <c:majorTickMark val="out"/>
        <c:minorTickMark val="none"/>
        <c:tickLblPos val="nextTo"/>
        <c:txPr>
          <a:bodyPr rot="0" vert="horz"/>
          <a:lstStyle/>
          <a:p>
            <a:pPr>
              <a:defRPr sz="2000" b="0" i="0" u="none" strike="noStrike" baseline="0">
                <a:solidFill>
                  <a:srgbClr val="000000"/>
                </a:solidFill>
                <a:latin typeface="Times New Roman" panose="02020603050405020304" pitchFamily="18" charset="0"/>
                <a:ea typeface="Calibri"/>
                <a:cs typeface="Times New Roman" panose="02020603050405020304" pitchFamily="18" charset="0"/>
              </a:defRPr>
            </a:pPr>
            <a:endParaRPr lang="en-US"/>
          </a:p>
        </c:txPr>
        <c:crossAx val="111233664"/>
        <c:crosses val="autoZero"/>
        <c:auto val="1"/>
        <c:lblAlgn val="ctr"/>
        <c:lblOffset val="100"/>
        <c:noMultiLvlLbl val="0"/>
      </c:catAx>
      <c:valAx>
        <c:axId val="111233664"/>
        <c:scaling>
          <c:orientation val="minMax"/>
        </c:scaling>
        <c:delete val="0"/>
        <c:axPos val="l"/>
        <c:title>
          <c:tx>
            <c:rich>
              <a:bodyPr/>
              <a:lstStyle/>
              <a:p>
                <a:pPr>
                  <a:defRPr sz="2500" b="0" i="0" u="none" strike="noStrike" baseline="0">
                    <a:solidFill>
                      <a:srgbClr val="000000"/>
                    </a:solidFill>
                    <a:latin typeface="Calibri"/>
                    <a:ea typeface="Calibri"/>
                    <a:cs typeface="Calibri"/>
                  </a:defRPr>
                </a:pPr>
                <a:r>
                  <a:rPr lang="en-US" sz="2500" b="0" i="0" u="none" strike="noStrike" baseline="0" dirty="0" smtClean="0">
                    <a:solidFill>
                      <a:srgbClr val="000000"/>
                    </a:solidFill>
                    <a:latin typeface="Times New Roman"/>
                    <a:cs typeface="Times New Roman"/>
                  </a:rPr>
                  <a:t>Air concentration </a:t>
                </a:r>
                <a:r>
                  <a:rPr lang="en-US" sz="2500" b="0" i="0" u="none" strike="noStrike" baseline="0" dirty="0">
                    <a:solidFill>
                      <a:srgbClr val="000000"/>
                    </a:solidFill>
                    <a:latin typeface="Times New Roman"/>
                    <a:cs typeface="Times New Roman"/>
                  </a:rPr>
                  <a:t>(ng/m</a:t>
                </a:r>
                <a:r>
                  <a:rPr lang="en-US" sz="2500" b="0" i="0" u="none" strike="noStrike" baseline="30000" dirty="0">
                    <a:solidFill>
                      <a:srgbClr val="000000"/>
                    </a:solidFill>
                    <a:latin typeface="Times New Roman"/>
                    <a:cs typeface="Times New Roman"/>
                  </a:rPr>
                  <a:t>3</a:t>
                </a:r>
                <a:r>
                  <a:rPr lang="en-US" sz="2500" b="0" i="0" u="none" strike="noStrike" baseline="0" dirty="0">
                    <a:solidFill>
                      <a:srgbClr val="000000"/>
                    </a:solidFill>
                    <a:latin typeface="Times New Roman"/>
                    <a:cs typeface="Times New Roman"/>
                  </a:rPr>
                  <a:t>)</a:t>
                </a:r>
              </a:p>
            </c:rich>
          </c:tx>
          <c:layout>
            <c:manualLayout>
              <c:xMode val="edge"/>
              <c:yMode val="edge"/>
              <c:x val="9.7261592300962405E-3"/>
              <c:y val="9.2411829157062503E-2"/>
            </c:manualLayout>
          </c:layout>
          <c:overlay val="0"/>
        </c:title>
        <c:numFmt formatCode="General" sourceLinked="1"/>
        <c:majorTickMark val="out"/>
        <c:minorTickMark val="none"/>
        <c:tickLblPos val="nextTo"/>
        <c:txPr>
          <a:bodyPr rot="0" vert="horz"/>
          <a:lstStyle/>
          <a:p>
            <a:pPr>
              <a:defRPr sz="2500" b="0" i="0" u="none" strike="noStrike" baseline="0">
                <a:solidFill>
                  <a:srgbClr val="000000"/>
                </a:solidFill>
                <a:latin typeface="Times New Roman" panose="02020603050405020304" pitchFamily="18" charset="0"/>
                <a:ea typeface="Calibri"/>
                <a:cs typeface="Times New Roman" panose="02020603050405020304" pitchFamily="18" charset="0"/>
              </a:defRPr>
            </a:pPr>
            <a:endParaRPr lang="en-US"/>
          </a:p>
        </c:txPr>
        <c:crossAx val="111232128"/>
        <c:crosses val="autoZero"/>
        <c:crossBetween val="between"/>
        <c:majorUnit val="100"/>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852192623747"/>
          <c:y val="0.19674514574521351"/>
          <c:w val="0.83550055336851003"/>
          <c:h val="0.58392902096064314"/>
        </c:manualLayout>
      </c:layout>
      <c:barChart>
        <c:barDir val="col"/>
        <c:grouping val="clustered"/>
        <c:varyColors val="0"/>
        <c:ser>
          <c:idx val="0"/>
          <c:order val="0"/>
          <c:tx>
            <c:strRef>
              <c:f>'carc PAH'!$B$24</c:f>
              <c:strCache>
                <c:ptCount val="1"/>
                <c:pt idx="0">
                  <c:v>ΣPAHBaPeq (ng/m3) </c:v>
                </c:pt>
              </c:strCache>
            </c:strRef>
          </c:tx>
          <c:spPr>
            <a:ln>
              <a:solidFill>
                <a:schemeClr val="tx1">
                  <a:lumMod val="50000"/>
                  <a:lumOff val="50000"/>
                </a:schemeClr>
              </a:solidFill>
            </a:ln>
          </c:spPr>
          <c:invertIfNegative val="0"/>
          <c:dPt>
            <c:idx val="0"/>
            <c:invertIfNegative val="0"/>
            <c:bubble3D val="0"/>
            <c:spPr>
              <a:solidFill>
                <a:srgbClr val="1870DA"/>
              </a:solidFill>
              <a:ln>
                <a:solidFill>
                  <a:schemeClr val="tx1">
                    <a:lumMod val="50000"/>
                    <a:lumOff val="50000"/>
                  </a:schemeClr>
                </a:solidFill>
              </a:ln>
            </c:spPr>
          </c:dPt>
          <c:dPt>
            <c:idx val="1"/>
            <c:invertIfNegative val="0"/>
            <c:bubble3D val="0"/>
            <c:spPr>
              <a:solidFill>
                <a:srgbClr val="92D050"/>
              </a:solidFill>
              <a:ln>
                <a:solidFill>
                  <a:schemeClr val="tx1">
                    <a:lumMod val="50000"/>
                    <a:lumOff val="50000"/>
                  </a:schemeClr>
                </a:solidFill>
              </a:ln>
            </c:spPr>
          </c:dPt>
          <c:dPt>
            <c:idx val="2"/>
            <c:invertIfNegative val="0"/>
            <c:bubble3D val="0"/>
            <c:spPr>
              <a:solidFill>
                <a:srgbClr val="FFFF66"/>
              </a:solidFill>
              <a:ln>
                <a:solidFill>
                  <a:schemeClr val="tx1">
                    <a:lumMod val="50000"/>
                    <a:lumOff val="50000"/>
                  </a:schemeClr>
                </a:solidFill>
              </a:ln>
            </c:spPr>
          </c:dPt>
          <c:errBars>
            <c:errBarType val="both"/>
            <c:errValType val="cust"/>
            <c:noEndCap val="0"/>
            <c:plus>
              <c:numRef>
                <c:f>'carc PAH'!$C$25:$E$25</c:f>
                <c:numCache>
                  <c:formatCode>General</c:formatCode>
                  <c:ptCount val="3"/>
                  <c:pt idx="0">
                    <c:v>1.4939208623618561</c:v>
                  </c:pt>
                  <c:pt idx="1">
                    <c:v>4.0918389649861346</c:v>
                  </c:pt>
                  <c:pt idx="2">
                    <c:v>2.2338416237104708</c:v>
                  </c:pt>
                </c:numCache>
              </c:numRef>
            </c:plus>
            <c:minus>
              <c:numRef>
                <c:f>'carc PAH'!$C$25:$E$25</c:f>
                <c:numCache>
                  <c:formatCode>General</c:formatCode>
                  <c:ptCount val="3"/>
                  <c:pt idx="0">
                    <c:v>1.4939208623618561</c:v>
                  </c:pt>
                  <c:pt idx="1">
                    <c:v>4.0918389649861346</c:v>
                  </c:pt>
                  <c:pt idx="2">
                    <c:v>2.2338416237104708</c:v>
                  </c:pt>
                </c:numCache>
              </c:numRef>
            </c:minus>
          </c:errBars>
          <c:cat>
            <c:strRef>
              <c:f>'carc PAH'!$C$23:$E$23</c:f>
              <c:strCache>
                <c:ptCount val="3"/>
                <c:pt idx="0">
                  <c:v>&lt; 0.1 mile</c:v>
                </c:pt>
                <c:pt idx="1">
                  <c:v>&gt; 0.1 and 1.0 mile</c:v>
                </c:pt>
                <c:pt idx="2">
                  <c:v>&gt;1.0 mile</c:v>
                </c:pt>
              </c:strCache>
            </c:strRef>
          </c:cat>
          <c:val>
            <c:numRef>
              <c:f>'carc PAH'!$C$24:$E$24</c:f>
              <c:numCache>
                <c:formatCode>General</c:formatCode>
                <c:ptCount val="3"/>
                <c:pt idx="0">
                  <c:v>8.4609600000000018</c:v>
                </c:pt>
                <c:pt idx="1">
                  <c:v>6.8212916666666672</c:v>
                </c:pt>
                <c:pt idx="2">
                  <c:v>5.3082624999999997</c:v>
                </c:pt>
              </c:numCache>
            </c:numRef>
          </c:val>
        </c:ser>
        <c:dLbls>
          <c:showLegendKey val="0"/>
          <c:showVal val="0"/>
          <c:showCatName val="0"/>
          <c:showSerName val="0"/>
          <c:showPercent val="0"/>
          <c:showBubbleSize val="0"/>
        </c:dLbls>
        <c:gapWidth val="50"/>
        <c:axId val="111278336"/>
        <c:axId val="111292800"/>
      </c:barChart>
      <c:catAx>
        <c:axId val="111278336"/>
        <c:scaling>
          <c:orientation val="minMax"/>
        </c:scaling>
        <c:delete val="0"/>
        <c:axPos val="b"/>
        <c:title>
          <c:tx>
            <c:rich>
              <a:bodyPr/>
              <a:lstStyle/>
              <a:p>
                <a:pPr>
                  <a:defRPr sz="2000">
                    <a:latin typeface="Times New Roman" panose="02020603050405020304" pitchFamily="18" charset="0"/>
                    <a:cs typeface="Times New Roman" panose="02020603050405020304" pitchFamily="18" charset="0"/>
                  </a:defRPr>
                </a:pPr>
                <a:r>
                  <a:rPr lang="en-US" sz="2500" b="0" i="0" baseline="0" dirty="0">
                    <a:effectLst/>
                    <a:latin typeface="Times New Roman" panose="02020603050405020304" pitchFamily="18" charset="0"/>
                    <a:cs typeface="Times New Roman" panose="02020603050405020304" pitchFamily="18" charset="0"/>
                  </a:rPr>
                  <a:t>Distance to </a:t>
                </a:r>
                <a:r>
                  <a:rPr lang="en-US" sz="2500" b="0" i="0" baseline="0" dirty="0" smtClean="0">
                    <a:effectLst/>
                    <a:latin typeface="Times New Roman" panose="02020603050405020304" pitchFamily="18" charset="0"/>
                    <a:cs typeface="Times New Roman" panose="02020603050405020304" pitchFamily="18" charset="0"/>
                  </a:rPr>
                  <a:t>active fracking well </a:t>
                </a:r>
                <a:r>
                  <a:rPr lang="en-US" sz="2500" b="0" i="0" baseline="0" dirty="0">
                    <a:effectLst/>
                    <a:latin typeface="Times New Roman" panose="02020603050405020304" pitchFamily="18" charset="0"/>
                    <a:cs typeface="Times New Roman" panose="02020603050405020304" pitchFamily="18" charset="0"/>
                  </a:rPr>
                  <a:t>(miles)</a:t>
                </a:r>
                <a:endParaRPr lang="en-US" sz="2500" dirty="0">
                  <a:effectLst/>
                  <a:latin typeface="Times New Roman" panose="02020603050405020304" pitchFamily="18" charset="0"/>
                  <a:cs typeface="Times New Roman" panose="02020603050405020304" pitchFamily="18" charset="0"/>
                </a:endParaRPr>
              </a:p>
            </c:rich>
          </c:tx>
          <c:layout>
            <c:manualLayout>
              <c:xMode val="edge"/>
              <c:yMode val="edge"/>
              <c:x val="0.19320516415557085"/>
              <c:y val="0.86221409760240342"/>
            </c:manualLayout>
          </c:layout>
          <c:overlay val="0"/>
        </c:title>
        <c:majorTickMark val="out"/>
        <c:minorTickMark val="none"/>
        <c:tickLblPos val="nextTo"/>
        <c:txPr>
          <a:bodyPr/>
          <a:lstStyle/>
          <a:p>
            <a:pPr>
              <a:defRPr sz="1000">
                <a:solidFill>
                  <a:schemeClr val="bg1"/>
                </a:solidFill>
                <a:latin typeface="Times New Roman" panose="02020603050405020304" pitchFamily="18" charset="0"/>
                <a:cs typeface="Times New Roman" panose="02020603050405020304" pitchFamily="18" charset="0"/>
              </a:defRPr>
            </a:pPr>
            <a:endParaRPr lang="en-US"/>
          </a:p>
        </c:txPr>
        <c:crossAx val="111292800"/>
        <c:crosses val="autoZero"/>
        <c:auto val="1"/>
        <c:lblAlgn val="ctr"/>
        <c:lblOffset val="100"/>
        <c:noMultiLvlLbl val="0"/>
      </c:catAx>
      <c:valAx>
        <c:axId val="111292800"/>
        <c:scaling>
          <c:orientation val="minMax"/>
        </c:scaling>
        <c:delete val="0"/>
        <c:axPos val="l"/>
        <c:majorGridlines>
          <c:spPr>
            <a:ln>
              <a:noFill/>
            </a:ln>
          </c:spPr>
        </c:majorGridlines>
        <c:title>
          <c:tx>
            <c:rich>
              <a:bodyPr rot="-5400000" vert="horz"/>
              <a:lstStyle/>
              <a:p>
                <a:pPr>
                  <a:defRPr sz="2000">
                    <a:latin typeface="Times New Roman" panose="02020603050405020304" pitchFamily="18" charset="0"/>
                    <a:cs typeface="Times New Roman" panose="02020603050405020304" pitchFamily="18" charset="0"/>
                  </a:defRPr>
                </a:pPr>
                <a:r>
                  <a:rPr lang="el-GR" sz="2500" b="0" i="0" u="none" strike="noStrike" baseline="0" dirty="0">
                    <a:effectLst/>
                    <a:latin typeface="Times New Roman" panose="02020603050405020304" pitchFamily="18" charset="0"/>
                    <a:cs typeface="Times New Roman" panose="02020603050405020304" pitchFamily="18" charset="0"/>
                  </a:rPr>
                  <a:t>Σ</a:t>
                </a:r>
                <a:r>
                  <a:rPr lang="en-US" sz="2500" b="0" i="0" u="none" strike="noStrike" baseline="0" dirty="0">
                    <a:effectLst/>
                    <a:latin typeface="Times New Roman" panose="02020603050405020304" pitchFamily="18" charset="0"/>
                    <a:cs typeface="Times New Roman" panose="02020603050405020304" pitchFamily="18" charset="0"/>
                  </a:rPr>
                  <a:t>PAH</a:t>
                </a:r>
                <a:r>
                  <a:rPr lang="en-US" sz="2500" b="0" i="0" u="none" strike="noStrike" baseline="-25000" dirty="0">
                    <a:effectLst/>
                    <a:latin typeface="Times New Roman" panose="02020603050405020304" pitchFamily="18" charset="0"/>
                    <a:cs typeface="Times New Roman" panose="02020603050405020304" pitchFamily="18" charset="0"/>
                  </a:rPr>
                  <a:t>BaPeq </a:t>
                </a:r>
                <a:r>
                  <a:rPr lang="en-US" sz="2500" b="0" i="0" u="none" strike="noStrike" baseline="0" dirty="0">
                    <a:effectLst/>
                    <a:latin typeface="Times New Roman" panose="02020603050405020304" pitchFamily="18" charset="0"/>
                    <a:cs typeface="Times New Roman" panose="02020603050405020304" pitchFamily="18" charset="0"/>
                  </a:rPr>
                  <a:t>(ng/m</a:t>
                </a:r>
                <a:r>
                  <a:rPr lang="en-US" sz="2500" b="0" i="0" u="none" strike="noStrike" baseline="30000" dirty="0">
                    <a:effectLst/>
                    <a:latin typeface="Times New Roman" panose="02020603050405020304" pitchFamily="18" charset="0"/>
                    <a:cs typeface="Times New Roman" panose="02020603050405020304" pitchFamily="18" charset="0"/>
                  </a:rPr>
                  <a:t>3</a:t>
                </a:r>
                <a:r>
                  <a:rPr lang="en-US" sz="2500" b="0" i="0" u="none" strike="noStrike" baseline="0" dirty="0">
                    <a:effectLst/>
                    <a:latin typeface="Times New Roman" panose="02020603050405020304" pitchFamily="18" charset="0"/>
                    <a:cs typeface="Times New Roman" panose="02020603050405020304" pitchFamily="18" charset="0"/>
                  </a:rPr>
                  <a:t>) </a:t>
                </a:r>
                <a:r>
                  <a:rPr lang="en-US" sz="2500" b="1" i="0" u="none" strike="noStrike" baseline="0" dirty="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c:rich>
          </c:tx>
          <c:layout/>
          <c:overlay val="0"/>
        </c:title>
        <c:numFmt formatCode="General" sourceLinked="1"/>
        <c:majorTickMark val="out"/>
        <c:minorTickMark val="none"/>
        <c:tickLblPos val="nextTo"/>
        <c:txPr>
          <a:bodyPr/>
          <a:lstStyle/>
          <a:p>
            <a:pPr>
              <a:defRPr sz="2500">
                <a:latin typeface="Times New Roman" panose="02020603050405020304" pitchFamily="18" charset="0"/>
                <a:cs typeface="Times New Roman" panose="02020603050405020304" pitchFamily="18" charset="0"/>
              </a:defRPr>
            </a:pPr>
            <a:endParaRPr lang="en-US"/>
          </a:p>
        </c:txPr>
        <c:crossAx val="111278336"/>
        <c:crosses val="autoZero"/>
        <c:crossBetween val="between"/>
        <c:majorUnit val="3"/>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1837566988098"/>
          <c:y val="7.4154426806756046E-2"/>
          <c:w val="0.66120887551546403"/>
          <c:h val="0.74695666848985287"/>
        </c:manualLayout>
      </c:layout>
      <c:barChart>
        <c:barDir val="col"/>
        <c:grouping val="clustered"/>
        <c:varyColors val="0"/>
        <c:ser>
          <c:idx val="0"/>
          <c:order val="0"/>
          <c:tx>
            <c:strRef>
              <c:f>'averages graphs'!$B$23</c:f>
              <c:strCache>
                <c:ptCount val="1"/>
                <c:pt idx="0">
                  <c:v>sumPAH</c:v>
                </c:pt>
              </c:strCache>
            </c:strRef>
          </c:tx>
          <c:spPr>
            <a:ln>
              <a:solidFill>
                <a:schemeClr val="tx1">
                  <a:lumMod val="50000"/>
                  <a:lumOff val="50000"/>
                </a:schemeClr>
              </a:solidFill>
            </a:ln>
          </c:spPr>
          <c:invertIfNegative val="0"/>
          <c:dPt>
            <c:idx val="0"/>
            <c:invertIfNegative val="0"/>
            <c:bubble3D val="0"/>
            <c:spPr>
              <a:solidFill>
                <a:srgbClr val="1870DA"/>
              </a:solidFill>
              <a:ln>
                <a:solidFill>
                  <a:schemeClr val="tx1">
                    <a:lumMod val="50000"/>
                    <a:lumOff val="50000"/>
                  </a:schemeClr>
                </a:solidFill>
              </a:ln>
            </c:spPr>
          </c:dPt>
          <c:dPt>
            <c:idx val="1"/>
            <c:invertIfNegative val="0"/>
            <c:bubble3D val="0"/>
            <c:spPr>
              <a:solidFill>
                <a:srgbClr val="92D050"/>
              </a:solidFill>
              <a:ln>
                <a:solidFill>
                  <a:schemeClr val="tx1">
                    <a:lumMod val="50000"/>
                    <a:lumOff val="50000"/>
                  </a:schemeClr>
                </a:solidFill>
              </a:ln>
            </c:spPr>
          </c:dPt>
          <c:dPt>
            <c:idx val="2"/>
            <c:invertIfNegative val="0"/>
            <c:bubble3D val="0"/>
            <c:spPr>
              <a:solidFill>
                <a:srgbClr val="FFFF66"/>
              </a:solidFill>
              <a:ln>
                <a:solidFill>
                  <a:schemeClr val="tx1">
                    <a:lumMod val="50000"/>
                    <a:lumOff val="50000"/>
                  </a:schemeClr>
                </a:solidFill>
              </a:ln>
            </c:spPr>
          </c:dPt>
          <c:errBars>
            <c:errBarType val="both"/>
            <c:errValType val="cust"/>
            <c:noEndCap val="0"/>
            <c:plus>
              <c:numRef>
                <c:f>'averages graphs'!$C$24:$E$24</c:f>
                <c:numCache>
                  <c:formatCode>General</c:formatCode>
                  <c:ptCount val="3"/>
                  <c:pt idx="0">
                    <c:v>74.21069215416334</c:v>
                  </c:pt>
                  <c:pt idx="1">
                    <c:v>107.3871372721851</c:v>
                  </c:pt>
                  <c:pt idx="2">
                    <c:v>94.938094356269843</c:v>
                  </c:pt>
                </c:numCache>
              </c:numRef>
            </c:plus>
            <c:minus>
              <c:numRef>
                <c:f>'averages graphs'!$C$24:$E$24</c:f>
                <c:numCache>
                  <c:formatCode>General</c:formatCode>
                  <c:ptCount val="3"/>
                  <c:pt idx="0">
                    <c:v>74.21069215416334</c:v>
                  </c:pt>
                  <c:pt idx="1">
                    <c:v>107.3871372721851</c:v>
                  </c:pt>
                  <c:pt idx="2">
                    <c:v>94.938094356269843</c:v>
                  </c:pt>
                </c:numCache>
              </c:numRef>
            </c:minus>
          </c:errBars>
          <c:cat>
            <c:strRef>
              <c:f>'averages graphs'!$C$22:$E$22</c:f>
              <c:strCache>
                <c:ptCount val="3"/>
                <c:pt idx="0">
                  <c:v>&lt; 0.1 </c:v>
                </c:pt>
                <c:pt idx="1">
                  <c:v>0.1 - 1 </c:v>
                </c:pt>
                <c:pt idx="2">
                  <c:v>&gt; 1 </c:v>
                </c:pt>
              </c:strCache>
            </c:strRef>
          </c:cat>
          <c:val>
            <c:numRef>
              <c:f>'averages graphs'!$C$23:$E$23</c:f>
              <c:numCache>
                <c:formatCode>General</c:formatCode>
                <c:ptCount val="3"/>
                <c:pt idx="0">
                  <c:v>364.59399999999971</c:v>
                </c:pt>
                <c:pt idx="1">
                  <c:v>281.3416666666667</c:v>
                </c:pt>
                <c:pt idx="2">
                  <c:v>250.31</c:v>
                </c:pt>
              </c:numCache>
            </c:numRef>
          </c:val>
        </c:ser>
        <c:dLbls>
          <c:showLegendKey val="0"/>
          <c:showVal val="0"/>
          <c:showCatName val="0"/>
          <c:showSerName val="0"/>
          <c:showPercent val="0"/>
          <c:showBubbleSize val="0"/>
        </c:dLbls>
        <c:gapWidth val="50"/>
        <c:axId val="111334912"/>
        <c:axId val="111336448"/>
      </c:barChart>
      <c:catAx>
        <c:axId val="111334912"/>
        <c:scaling>
          <c:orientation val="minMax"/>
        </c:scaling>
        <c:delete val="0"/>
        <c:axPos val="b"/>
        <c:numFmt formatCode="General" sourceLinked="1"/>
        <c:majorTickMark val="out"/>
        <c:minorTickMark val="none"/>
        <c:tickLblPos val="nextTo"/>
        <c:txPr>
          <a:bodyPr rot="0" vert="horz"/>
          <a:lstStyle/>
          <a:p>
            <a:pPr>
              <a:defRPr sz="2500" b="0" i="0" u="none" strike="noStrike" baseline="0">
                <a:solidFill>
                  <a:srgbClr val="000000"/>
                </a:solidFill>
                <a:latin typeface="Times New Roman" panose="02020603050405020304" pitchFamily="18" charset="0"/>
                <a:ea typeface="Calibri"/>
                <a:cs typeface="Times New Roman" panose="02020603050405020304" pitchFamily="18" charset="0"/>
              </a:defRPr>
            </a:pPr>
            <a:endParaRPr lang="en-US"/>
          </a:p>
        </c:txPr>
        <c:crossAx val="111336448"/>
        <c:crosses val="autoZero"/>
        <c:auto val="1"/>
        <c:lblAlgn val="ctr"/>
        <c:lblOffset val="100"/>
        <c:noMultiLvlLbl val="0"/>
      </c:catAx>
      <c:valAx>
        <c:axId val="111336448"/>
        <c:scaling>
          <c:orientation val="minMax"/>
          <c:min val="0"/>
        </c:scaling>
        <c:delete val="0"/>
        <c:axPos val="l"/>
        <c:title>
          <c:tx>
            <c:rich>
              <a:bodyPr rot="-5400000" vert="horz"/>
              <a:lstStyle/>
              <a:p>
                <a:pPr>
                  <a:defRPr sz="2500"/>
                </a:pPr>
                <a:r>
                  <a:rPr lang="en-US" sz="2500" b="0" i="0" baseline="0" dirty="0" smtClean="0">
                    <a:effectLst/>
                    <a:latin typeface="Times New Roman" panose="02020603050405020304" pitchFamily="18" charset="0"/>
                    <a:cs typeface="Times New Roman" panose="02020603050405020304" pitchFamily="18" charset="0"/>
                  </a:rPr>
                  <a:t>Air concentration (ng/m</a:t>
                </a:r>
                <a:r>
                  <a:rPr lang="en-US" sz="2500" b="0" i="0" baseline="30000" dirty="0" smtClean="0">
                    <a:effectLst/>
                    <a:latin typeface="Times New Roman" panose="02020603050405020304" pitchFamily="18" charset="0"/>
                    <a:cs typeface="Times New Roman" panose="02020603050405020304" pitchFamily="18" charset="0"/>
                  </a:rPr>
                  <a:t>3</a:t>
                </a:r>
                <a:r>
                  <a:rPr lang="en-US" sz="2500" b="0" i="0" baseline="0" dirty="0" smtClean="0">
                    <a:effectLst/>
                    <a:latin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cs typeface="Times New Roman" panose="02020603050405020304" pitchFamily="18" charset="0"/>
                </a:endParaRPr>
              </a:p>
            </c:rich>
          </c:tx>
          <c:layout>
            <c:manualLayout>
              <c:xMode val="edge"/>
              <c:yMode val="edge"/>
              <c:x val="6.3607044555402406E-2"/>
              <c:y val="0.13624193658068301"/>
            </c:manualLayout>
          </c:layout>
          <c:overlay val="0"/>
        </c:title>
        <c:numFmt formatCode="General" sourceLinked="1"/>
        <c:majorTickMark val="out"/>
        <c:minorTickMark val="none"/>
        <c:tickLblPos val="nextTo"/>
        <c:txPr>
          <a:bodyPr rot="0" vert="horz"/>
          <a:lstStyle/>
          <a:p>
            <a:pPr>
              <a:defRPr sz="2500" b="0" i="0" u="none" strike="noStrike" baseline="0">
                <a:solidFill>
                  <a:srgbClr val="000000"/>
                </a:solidFill>
                <a:latin typeface="Times New Roman" panose="02020603050405020304" pitchFamily="18" charset="0"/>
                <a:ea typeface="Calibri"/>
                <a:cs typeface="Times New Roman" panose="02020603050405020304" pitchFamily="18" charset="0"/>
              </a:defRPr>
            </a:pPr>
            <a:endParaRPr lang="en-US"/>
          </a:p>
        </c:txPr>
        <c:crossAx val="111334912"/>
        <c:crosses val="autoZero"/>
        <c:crossBetween val="between"/>
        <c:majorUnit val="100"/>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0.43392</cdr:x>
      <cdr:y>0.85157</cdr:y>
    </cdr:from>
    <cdr:to>
      <cdr:x>0.95087</cdr:x>
      <cdr:y>0.94003</cdr:y>
    </cdr:to>
    <cdr:sp macro="" textlink="">
      <cdr:nvSpPr>
        <cdr:cNvPr id="2" name="TextBox 1"/>
        <cdr:cNvSpPr txBox="1"/>
      </cdr:nvSpPr>
      <cdr:spPr>
        <a:xfrm xmlns:a="http://schemas.openxmlformats.org/drawingml/2006/main">
          <a:off x="6447617" y="4675719"/>
          <a:ext cx="7681360" cy="48573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500" b="0" i="0" dirty="0" smtClean="0">
              <a:latin typeface="Times New Roman" panose="02020603050405020304" pitchFamily="18" charset="0"/>
              <a:cs typeface="Times New Roman" panose="02020603050405020304" pitchFamily="18" charset="0"/>
            </a:rPr>
            <a:t>Reference Values</a:t>
          </a:r>
          <a:endParaRPr lang="en-US" sz="2500" b="0" i="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0.10229</cdr:x>
      <cdr:y>0.85157</cdr:y>
    </cdr:from>
    <cdr:to>
      <cdr:x>0.38906</cdr:x>
      <cdr:y>0.94003</cdr:y>
    </cdr:to>
    <cdr:sp macro="" textlink="">
      <cdr:nvSpPr>
        <cdr:cNvPr id="3" name="TextBox 1"/>
        <cdr:cNvSpPr txBox="1"/>
      </cdr:nvSpPr>
      <cdr:spPr>
        <a:xfrm xmlns:a="http://schemas.openxmlformats.org/drawingml/2006/main">
          <a:off x="1519927" y="4675719"/>
          <a:ext cx="4261116" cy="48573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500" dirty="0" smtClean="0">
              <a:latin typeface="Times New Roman" panose="02020603050405020304" pitchFamily="18" charset="0"/>
              <a:cs typeface="Times New Roman" panose="02020603050405020304" pitchFamily="18" charset="0"/>
            </a:rPr>
            <a:t>Present Study</a:t>
          </a:r>
          <a:endParaRPr lang="en-US" sz="2500" b="0" i="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0.11782</cdr:x>
      <cdr:y>0.83361</cdr:y>
    </cdr:from>
    <cdr:to>
      <cdr:x>0.36923</cdr:x>
      <cdr:y>0.85701</cdr:y>
    </cdr:to>
    <cdr:sp macro="" textlink="">
      <cdr:nvSpPr>
        <cdr:cNvPr id="4" name="Right Brace 3"/>
        <cdr:cNvSpPr/>
      </cdr:nvSpPr>
      <cdr:spPr>
        <a:xfrm xmlns:a="http://schemas.openxmlformats.org/drawingml/2006/main" rot="5400000">
          <a:off x="3554278" y="2773466"/>
          <a:ext cx="128480" cy="3735763"/>
        </a:xfrm>
        <a:prstGeom xmlns:a="http://schemas.openxmlformats.org/drawingml/2006/main" prst="rightBrac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0.38974</cdr:x>
      <cdr:y>0.83361</cdr:y>
    </cdr:from>
    <cdr:to>
      <cdr:x>0.98974</cdr:x>
      <cdr:y>0.85701</cdr:y>
    </cdr:to>
    <cdr:sp macro="" textlink="">
      <cdr:nvSpPr>
        <cdr:cNvPr id="5" name="Right Brace 4"/>
        <cdr:cNvSpPr/>
      </cdr:nvSpPr>
      <cdr:spPr>
        <a:xfrm xmlns:a="http://schemas.openxmlformats.org/drawingml/2006/main" rot="5400000">
          <a:off x="10184660" y="183649"/>
          <a:ext cx="128478" cy="8915400"/>
        </a:xfrm>
        <a:prstGeom xmlns:a="http://schemas.openxmlformats.org/drawingml/2006/main" prst="rightBrac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0.10221</cdr:x>
      <cdr:y>0.75227</cdr:y>
    </cdr:from>
    <cdr:to>
      <cdr:x>0.38663</cdr:x>
      <cdr:y>0.84331</cdr:y>
    </cdr:to>
    <cdr:sp macro="" textlink="">
      <cdr:nvSpPr>
        <cdr:cNvPr id="7" name="TextBox 6"/>
        <cdr:cNvSpPr txBox="1"/>
      </cdr:nvSpPr>
      <cdr:spPr>
        <a:xfrm xmlns:a="http://schemas.openxmlformats.org/drawingml/2006/main">
          <a:off x="1526523" y="3755338"/>
          <a:ext cx="4247870" cy="4544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smtClean="0"/>
            <a:t>Distance to active fracking well (miles)</a:t>
          </a:r>
          <a:endParaRPr lang="en-US" sz="20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6918"/>
            <a:ext cx="25733931" cy="9175064"/>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2087941" indent="0" algn="ctr">
              <a:buNone/>
              <a:defRPr>
                <a:solidFill>
                  <a:schemeClr val="tx1">
                    <a:tint val="75000"/>
                  </a:schemeClr>
                </a:solidFill>
              </a:defRPr>
            </a:lvl2pPr>
            <a:lvl3pPr marL="4175882" indent="0" algn="ctr">
              <a:buNone/>
              <a:defRPr>
                <a:solidFill>
                  <a:schemeClr val="tx1">
                    <a:tint val="75000"/>
                  </a:schemeClr>
                </a:solidFill>
              </a:defRPr>
            </a:lvl3pPr>
            <a:lvl4pPr marL="6263823" indent="0" algn="ctr">
              <a:buNone/>
              <a:defRPr>
                <a:solidFill>
                  <a:schemeClr val="tx1">
                    <a:tint val="75000"/>
                  </a:schemeClr>
                </a:solidFill>
              </a:defRPr>
            </a:lvl4pPr>
            <a:lvl5pPr marL="8351764" indent="0" algn="ctr">
              <a:buNone/>
              <a:defRPr>
                <a:solidFill>
                  <a:schemeClr val="tx1">
                    <a:tint val="75000"/>
                  </a:schemeClr>
                </a:solidFill>
              </a:defRPr>
            </a:lvl5pPr>
            <a:lvl6pPr marL="10439705" indent="0" algn="ctr">
              <a:buNone/>
              <a:defRPr>
                <a:solidFill>
                  <a:schemeClr val="tx1">
                    <a:tint val="75000"/>
                  </a:schemeClr>
                </a:solidFill>
              </a:defRPr>
            </a:lvl6pPr>
            <a:lvl7pPr marL="12527646" indent="0" algn="ctr">
              <a:buNone/>
              <a:defRPr>
                <a:solidFill>
                  <a:schemeClr val="tx1">
                    <a:tint val="75000"/>
                  </a:schemeClr>
                </a:solidFill>
              </a:defRPr>
            </a:lvl7pPr>
            <a:lvl8pPr marL="14615587" indent="0" algn="ctr">
              <a:buNone/>
              <a:defRPr>
                <a:solidFill>
                  <a:schemeClr val="tx1">
                    <a:tint val="75000"/>
                  </a:schemeClr>
                </a:solidFill>
              </a:defRPr>
            </a:lvl8pPr>
            <a:lvl9pPr marL="167035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4624F8-2210-473C-A8F5-E09C5A10A973}"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8A74A-BAEF-4A86-A5ED-B590AB81527F}" type="slidenum">
              <a:rPr lang="en-US" smtClean="0"/>
              <a:t>‹#›</a:t>
            </a:fld>
            <a:endParaRPr lang="en-US"/>
          </a:p>
        </p:txBody>
      </p:sp>
    </p:spTree>
    <p:extLst>
      <p:ext uri="{BB962C8B-B14F-4D97-AF65-F5344CB8AC3E}">
        <p14:creationId xmlns:p14="http://schemas.microsoft.com/office/powerpoint/2010/main" val="265254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624F8-2210-473C-A8F5-E09C5A10A973}"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8A74A-BAEF-4A86-A5ED-B590AB81527F}" type="slidenum">
              <a:rPr lang="en-US" smtClean="0"/>
              <a:t>‹#›</a:t>
            </a:fld>
            <a:endParaRPr lang="en-US"/>
          </a:p>
        </p:txBody>
      </p:sp>
    </p:spTree>
    <p:extLst>
      <p:ext uri="{BB962C8B-B14F-4D97-AF65-F5344CB8AC3E}">
        <p14:creationId xmlns:p14="http://schemas.microsoft.com/office/powerpoint/2010/main" val="425973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62145" y="2288817"/>
            <a:ext cx="5108944" cy="486892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5323" y="2288817"/>
            <a:ext cx="14822242" cy="486892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624F8-2210-473C-A8F5-E09C5A10A973}"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8A74A-BAEF-4A86-A5ED-B590AB81527F}" type="slidenum">
              <a:rPr lang="en-US" smtClean="0"/>
              <a:t>‹#›</a:t>
            </a:fld>
            <a:endParaRPr lang="en-US"/>
          </a:p>
        </p:txBody>
      </p:sp>
    </p:spTree>
    <p:extLst>
      <p:ext uri="{BB962C8B-B14F-4D97-AF65-F5344CB8AC3E}">
        <p14:creationId xmlns:p14="http://schemas.microsoft.com/office/powerpoint/2010/main" val="346168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624F8-2210-473C-A8F5-E09C5A10A973}"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8A74A-BAEF-4A86-A5ED-B590AB81527F}" type="slidenum">
              <a:rPr lang="en-US" smtClean="0"/>
              <a:t>‹#›</a:t>
            </a:fld>
            <a:endParaRPr lang="en-US"/>
          </a:p>
        </p:txBody>
      </p:sp>
    </p:spTree>
    <p:extLst>
      <p:ext uri="{BB962C8B-B14F-4D97-AF65-F5344CB8AC3E}">
        <p14:creationId xmlns:p14="http://schemas.microsoft.com/office/powerpoint/2010/main" val="281632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4" y="27505383"/>
            <a:ext cx="25733931" cy="8501303"/>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2391534" y="18142067"/>
            <a:ext cx="25733931" cy="9363318"/>
          </a:xfrm>
        </p:spPr>
        <p:txBody>
          <a:bodyPr anchor="b"/>
          <a:lstStyle>
            <a:lvl1pPr marL="0" indent="0">
              <a:buNone/>
              <a:defRPr sz="9100">
                <a:solidFill>
                  <a:schemeClr val="tx1">
                    <a:tint val="75000"/>
                  </a:schemeClr>
                </a:solidFill>
              </a:defRPr>
            </a:lvl1pPr>
            <a:lvl2pPr marL="2087941" indent="0">
              <a:buNone/>
              <a:defRPr sz="8200">
                <a:solidFill>
                  <a:schemeClr val="tx1">
                    <a:tint val="75000"/>
                  </a:schemeClr>
                </a:solidFill>
              </a:defRPr>
            </a:lvl2pPr>
            <a:lvl3pPr marL="4175882" indent="0">
              <a:buNone/>
              <a:defRPr sz="7300">
                <a:solidFill>
                  <a:schemeClr val="tx1">
                    <a:tint val="75000"/>
                  </a:schemeClr>
                </a:solidFill>
              </a:defRPr>
            </a:lvl3pPr>
            <a:lvl4pPr marL="6263823" indent="0">
              <a:buNone/>
              <a:defRPr sz="6400">
                <a:solidFill>
                  <a:schemeClr val="tx1">
                    <a:tint val="75000"/>
                  </a:schemeClr>
                </a:solidFill>
              </a:defRPr>
            </a:lvl4pPr>
            <a:lvl5pPr marL="8351764" indent="0">
              <a:buNone/>
              <a:defRPr sz="6400">
                <a:solidFill>
                  <a:schemeClr val="tx1">
                    <a:tint val="75000"/>
                  </a:schemeClr>
                </a:solidFill>
              </a:defRPr>
            </a:lvl5pPr>
            <a:lvl6pPr marL="10439705" indent="0">
              <a:buNone/>
              <a:defRPr sz="6400">
                <a:solidFill>
                  <a:schemeClr val="tx1">
                    <a:tint val="75000"/>
                  </a:schemeClr>
                </a:solidFill>
              </a:defRPr>
            </a:lvl6pPr>
            <a:lvl7pPr marL="12527646" indent="0">
              <a:buNone/>
              <a:defRPr sz="6400">
                <a:solidFill>
                  <a:schemeClr val="tx1">
                    <a:tint val="75000"/>
                  </a:schemeClr>
                </a:solidFill>
              </a:defRPr>
            </a:lvl7pPr>
            <a:lvl8pPr marL="14615587" indent="0">
              <a:buNone/>
              <a:defRPr sz="6400">
                <a:solidFill>
                  <a:schemeClr val="tx1">
                    <a:tint val="75000"/>
                  </a:schemeClr>
                </a:solidFill>
              </a:defRPr>
            </a:lvl8pPr>
            <a:lvl9pPr marL="16703528"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4624F8-2210-473C-A8F5-E09C5A10A973}"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8A74A-BAEF-4A86-A5ED-B590AB81527F}" type="slidenum">
              <a:rPr lang="en-US" smtClean="0"/>
              <a:t>‹#›</a:t>
            </a:fld>
            <a:endParaRPr lang="en-US"/>
          </a:p>
        </p:txBody>
      </p:sp>
    </p:spTree>
    <p:extLst>
      <p:ext uri="{BB962C8B-B14F-4D97-AF65-F5344CB8AC3E}">
        <p14:creationId xmlns:p14="http://schemas.microsoft.com/office/powerpoint/2010/main" val="208950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5323" y="13316729"/>
            <a:ext cx="9965591" cy="3766137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605500" y="13316729"/>
            <a:ext cx="9965591" cy="3766137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4624F8-2210-473C-A8F5-E09C5A10A973}" type="datetimeFigureOut">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8A74A-BAEF-4A86-A5ED-B590AB81527F}" type="slidenum">
              <a:rPr lang="en-US" smtClean="0"/>
              <a:t>‹#›</a:t>
            </a:fld>
            <a:endParaRPr lang="en-US"/>
          </a:p>
        </p:txBody>
      </p:sp>
    </p:spTree>
    <p:extLst>
      <p:ext uri="{BB962C8B-B14F-4D97-AF65-F5344CB8AC3E}">
        <p14:creationId xmlns:p14="http://schemas.microsoft.com/office/powerpoint/2010/main" val="98441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135"/>
            <a:ext cx="27247692" cy="713396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763" y="9581307"/>
            <a:ext cx="13376810" cy="3993033"/>
          </a:xfrm>
        </p:spPr>
        <p:txBody>
          <a:bodyPr anchor="b"/>
          <a:lstStyle>
            <a:lvl1pPr marL="0" indent="0">
              <a:buNone/>
              <a:defRPr sz="11000" b="1"/>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763" y="13574340"/>
            <a:ext cx="13376810" cy="24661708"/>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9391" y="9581307"/>
            <a:ext cx="13382064" cy="3993033"/>
          </a:xfrm>
        </p:spPr>
        <p:txBody>
          <a:bodyPr anchor="b"/>
          <a:lstStyle>
            <a:lvl1pPr marL="0" indent="0">
              <a:buNone/>
              <a:defRPr sz="11000" b="1"/>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79391" y="13574340"/>
            <a:ext cx="13382064" cy="24661708"/>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4624F8-2210-473C-A8F5-E09C5A10A973}" type="datetimeFigureOut">
              <a:rPr lang="en-US" smtClean="0"/>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8A74A-BAEF-4A86-A5ED-B590AB81527F}" type="slidenum">
              <a:rPr lang="en-US" smtClean="0"/>
              <a:t>‹#›</a:t>
            </a:fld>
            <a:endParaRPr lang="en-US"/>
          </a:p>
        </p:txBody>
      </p:sp>
    </p:spTree>
    <p:extLst>
      <p:ext uri="{BB962C8B-B14F-4D97-AF65-F5344CB8AC3E}">
        <p14:creationId xmlns:p14="http://schemas.microsoft.com/office/powerpoint/2010/main" val="338166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4624F8-2210-473C-A8F5-E09C5A10A973}" type="datetimeFigureOut">
              <a:rPr lang="en-US" smtClean="0"/>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8A74A-BAEF-4A86-A5ED-B590AB81527F}" type="slidenum">
              <a:rPr lang="en-US" smtClean="0"/>
              <a:t>‹#›</a:t>
            </a:fld>
            <a:endParaRPr lang="en-US"/>
          </a:p>
        </p:txBody>
      </p:sp>
    </p:spTree>
    <p:extLst>
      <p:ext uri="{BB962C8B-B14F-4D97-AF65-F5344CB8AC3E}">
        <p14:creationId xmlns:p14="http://schemas.microsoft.com/office/powerpoint/2010/main" val="115085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624F8-2210-473C-A8F5-E09C5A10A973}" type="datetimeFigureOut">
              <a:rPr lang="en-US" smtClean="0"/>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8A74A-BAEF-4A86-A5ED-B590AB81527F}" type="slidenum">
              <a:rPr lang="en-US" smtClean="0"/>
              <a:t>‹#›</a:t>
            </a:fld>
            <a:endParaRPr lang="en-US"/>
          </a:p>
        </p:txBody>
      </p:sp>
    </p:spTree>
    <p:extLst>
      <p:ext uri="{BB962C8B-B14F-4D97-AF65-F5344CB8AC3E}">
        <p14:creationId xmlns:p14="http://schemas.microsoft.com/office/powerpoint/2010/main" val="159419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225"/>
            <a:ext cx="9960338" cy="7252860"/>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1836767" y="1704228"/>
            <a:ext cx="16924687" cy="36531827"/>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763" y="8957087"/>
            <a:ext cx="9960338" cy="29278968"/>
          </a:xfrm>
        </p:spPr>
        <p:txBody>
          <a:bodyPr/>
          <a:lstStyle>
            <a:lvl1pPr marL="0" indent="0">
              <a:buNone/>
              <a:defRPr sz="64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624F8-2210-473C-A8F5-E09C5A10A973}" type="datetimeFigureOut">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8A74A-BAEF-4A86-A5ED-B590AB81527F}" type="slidenum">
              <a:rPr lang="en-US" smtClean="0"/>
              <a:t>‹#›</a:t>
            </a:fld>
            <a:endParaRPr lang="en-US"/>
          </a:p>
        </p:txBody>
      </p:sp>
    </p:spTree>
    <p:extLst>
      <p:ext uri="{BB962C8B-B14F-4D97-AF65-F5344CB8AC3E}">
        <p14:creationId xmlns:p14="http://schemas.microsoft.com/office/powerpoint/2010/main" val="4596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2636"/>
            <a:ext cx="18165128" cy="3537260"/>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5934154" y="3824594"/>
            <a:ext cx="18165128" cy="25682258"/>
          </a:xfrm>
        </p:spPr>
        <p:txBody>
          <a:bodyPr/>
          <a:lstStyle>
            <a:lvl1pPr marL="0" indent="0">
              <a:buNone/>
              <a:defRPr sz="14600"/>
            </a:lvl1pPr>
            <a:lvl2pPr marL="2087941" indent="0">
              <a:buNone/>
              <a:defRPr sz="12800"/>
            </a:lvl2pPr>
            <a:lvl3pPr marL="4175882" indent="0">
              <a:buNone/>
              <a:defRPr sz="11000"/>
            </a:lvl3pPr>
            <a:lvl4pPr marL="6263823" indent="0">
              <a:buNone/>
              <a:defRPr sz="9100"/>
            </a:lvl4pPr>
            <a:lvl5pPr marL="8351764" indent="0">
              <a:buNone/>
              <a:defRPr sz="9100"/>
            </a:lvl5pPr>
            <a:lvl6pPr marL="10439705" indent="0">
              <a:buNone/>
              <a:defRPr sz="9100"/>
            </a:lvl6pPr>
            <a:lvl7pPr marL="12527646" indent="0">
              <a:buNone/>
              <a:defRPr sz="9100"/>
            </a:lvl7pPr>
            <a:lvl8pPr marL="14615587" indent="0">
              <a:buNone/>
              <a:defRPr sz="9100"/>
            </a:lvl8pPr>
            <a:lvl9pPr marL="16703528" indent="0">
              <a:buNone/>
              <a:defRPr sz="9100"/>
            </a:lvl9pPr>
          </a:lstStyle>
          <a:p>
            <a:endParaRPr lang="en-US"/>
          </a:p>
        </p:txBody>
      </p:sp>
      <p:sp>
        <p:nvSpPr>
          <p:cNvPr id="4" name="Text Placeholder 3"/>
          <p:cNvSpPr>
            <a:spLocks noGrp="1"/>
          </p:cNvSpPr>
          <p:nvPr>
            <p:ph type="body" sz="half" idx="2"/>
          </p:nvPr>
        </p:nvSpPr>
        <p:spPr>
          <a:xfrm>
            <a:off x="5934154" y="33499896"/>
            <a:ext cx="18165128" cy="5023493"/>
          </a:xfrm>
        </p:spPr>
        <p:txBody>
          <a:bodyPr/>
          <a:lstStyle>
            <a:lvl1pPr marL="0" indent="0">
              <a:buNone/>
              <a:defRPr sz="64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624F8-2210-473C-A8F5-E09C5A10A973}" type="datetimeFigureOut">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8A74A-BAEF-4A86-A5ED-B590AB81527F}" type="slidenum">
              <a:rPr lang="en-US" smtClean="0"/>
              <a:t>‹#›</a:t>
            </a:fld>
            <a:endParaRPr lang="en-US"/>
          </a:p>
        </p:txBody>
      </p:sp>
    </p:spTree>
    <p:extLst>
      <p:ext uri="{BB962C8B-B14F-4D97-AF65-F5344CB8AC3E}">
        <p14:creationId xmlns:p14="http://schemas.microsoft.com/office/powerpoint/2010/main" val="259799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135"/>
            <a:ext cx="27247692" cy="7133961"/>
          </a:xfrm>
          <a:prstGeom prst="rect">
            <a:avLst/>
          </a:prstGeom>
        </p:spPr>
        <p:txBody>
          <a:bodyPr vert="horz" lIns="417588" tIns="208794" rIns="417588" bIns="2087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13761" y="9987552"/>
            <a:ext cx="27247692" cy="28248503"/>
          </a:xfrm>
          <a:prstGeom prst="rect">
            <a:avLst/>
          </a:prstGeom>
        </p:spPr>
        <p:txBody>
          <a:bodyPr vert="horz" lIns="417588" tIns="208794" rIns="417588" bIns="2087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13761" y="39672753"/>
            <a:ext cx="7064216" cy="2278902"/>
          </a:xfrm>
          <a:prstGeom prst="rect">
            <a:avLst/>
          </a:prstGeom>
        </p:spPr>
        <p:txBody>
          <a:bodyPr vert="horz" lIns="417588" tIns="208794" rIns="417588" bIns="208794" rtlCol="0" anchor="ctr"/>
          <a:lstStyle>
            <a:lvl1pPr algn="l">
              <a:defRPr sz="5500">
                <a:solidFill>
                  <a:schemeClr val="tx1">
                    <a:tint val="75000"/>
                  </a:schemeClr>
                </a:solidFill>
              </a:defRPr>
            </a:lvl1pPr>
          </a:lstStyle>
          <a:p>
            <a:fld id="{E84624F8-2210-473C-A8F5-E09C5A10A973}" type="datetimeFigureOut">
              <a:rPr lang="en-US" smtClean="0"/>
              <a:t>4/24/2015</a:t>
            </a:fld>
            <a:endParaRPr lang="en-US"/>
          </a:p>
        </p:txBody>
      </p:sp>
      <p:sp>
        <p:nvSpPr>
          <p:cNvPr id="5" name="Footer Placeholder 4"/>
          <p:cNvSpPr>
            <a:spLocks noGrp="1"/>
          </p:cNvSpPr>
          <p:nvPr>
            <p:ph type="ftr" sz="quarter" idx="3"/>
          </p:nvPr>
        </p:nvSpPr>
        <p:spPr>
          <a:xfrm>
            <a:off x="10344031" y="39672753"/>
            <a:ext cx="9587151" cy="2278902"/>
          </a:xfrm>
          <a:prstGeom prst="rect">
            <a:avLst/>
          </a:prstGeom>
        </p:spPr>
        <p:txBody>
          <a:bodyPr vert="horz" lIns="417588" tIns="208794" rIns="417588" bIns="208794"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7236" y="39672753"/>
            <a:ext cx="7064216" cy="2278902"/>
          </a:xfrm>
          <a:prstGeom prst="rect">
            <a:avLst/>
          </a:prstGeom>
        </p:spPr>
        <p:txBody>
          <a:bodyPr vert="horz" lIns="417588" tIns="208794" rIns="417588" bIns="208794" rtlCol="0" anchor="ctr"/>
          <a:lstStyle>
            <a:lvl1pPr algn="r">
              <a:defRPr sz="5500">
                <a:solidFill>
                  <a:schemeClr val="tx1">
                    <a:tint val="75000"/>
                  </a:schemeClr>
                </a:solidFill>
              </a:defRPr>
            </a:lvl1pPr>
          </a:lstStyle>
          <a:p>
            <a:fld id="{26A8A74A-BAEF-4A86-A5ED-B590AB81527F}" type="slidenum">
              <a:rPr lang="en-US" smtClean="0"/>
              <a:t>‹#›</a:t>
            </a:fld>
            <a:endParaRPr lang="en-US"/>
          </a:p>
        </p:txBody>
      </p:sp>
    </p:spTree>
    <p:extLst>
      <p:ext uri="{BB962C8B-B14F-4D97-AF65-F5344CB8AC3E}">
        <p14:creationId xmlns:p14="http://schemas.microsoft.com/office/powerpoint/2010/main" val="2578379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882" rtl="0" eaLnBrk="1" latinLnBrk="0" hangingPunct="1">
        <a:spcBef>
          <a:spcPct val="0"/>
        </a:spcBef>
        <a:buNone/>
        <a:defRPr sz="20100" kern="1200">
          <a:solidFill>
            <a:schemeClr val="tx1"/>
          </a:solidFill>
          <a:latin typeface="+mj-lt"/>
          <a:ea typeface="+mj-ea"/>
          <a:cs typeface="+mj-cs"/>
        </a:defRPr>
      </a:lvl1pPr>
    </p:titleStyle>
    <p:bodyStyle>
      <a:lvl1pPr marL="1565956" indent="-1565956" algn="l" defTabSz="4175882"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2904" indent="-1304963" algn="l" defTabSz="4175882"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19852" indent="-1043970" algn="l" defTabSz="4175882"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7793"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5734"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3675"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1616"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59557"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7498"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chart" Target="../charts/chart3.xml"/><Relationship Id="rId12"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6.jpg"/><Relationship Id="rId5" Type="http://schemas.microsoft.com/office/2007/relationships/hdphoto" Target="../media/hdphoto1.wdp"/><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4.jpg"/><Relationship Id="rId1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Chart 69"/>
          <p:cNvGraphicFramePr>
            <a:graphicFrameLocks/>
          </p:cNvGraphicFramePr>
          <p:nvPr>
            <p:extLst>
              <p:ext uri="{D42A27DB-BD31-4B8C-83A1-F6EECF244321}">
                <p14:modId xmlns:p14="http://schemas.microsoft.com/office/powerpoint/2010/main" val="2539144396"/>
              </p:ext>
            </p:extLst>
          </p:nvPr>
        </p:nvGraphicFramePr>
        <p:xfrm>
          <a:off x="12013406" y="18940399"/>
          <a:ext cx="14859000" cy="549070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1"/>
          <p:cNvSpPr txBox="1">
            <a:spLocks noChangeArrowheads="1"/>
          </p:cNvSpPr>
          <p:nvPr/>
        </p:nvSpPr>
        <p:spPr bwMode="auto">
          <a:xfrm>
            <a:off x="3863864" y="218281"/>
            <a:ext cx="22398942" cy="51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960" tIns="35470" rIns="70960" bIns="35470">
            <a:spAutoFit/>
          </a:bodyPr>
          <a:lstStyle>
            <a:defPPr>
              <a:defRPr lang="en-US"/>
            </a:defPPr>
            <a:lvl1pPr marL="0" algn="l" defTabSz="4805179" rtl="0" eaLnBrk="1" latinLnBrk="0" hangingPunct="1">
              <a:defRPr sz="9500" kern="1200">
                <a:solidFill>
                  <a:schemeClr val="tx1"/>
                </a:solidFill>
                <a:latin typeface="+mn-lt"/>
                <a:ea typeface="+mn-ea"/>
                <a:cs typeface="+mn-cs"/>
              </a:defRPr>
            </a:lvl1pPr>
            <a:lvl2pPr marL="2402584" algn="l" defTabSz="4805179" rtl="0" eaLnBrk="1" latinLnBrk="0" hangingPunct="1">
              <a:defRPr sz="9500" kern="1200">
                <a:solidFill>
                  <a:schemeClr val="tx1"/>
                </a:solidFill>
                <a:latin typeface="+mn-lt"/>
                <a:ea typeface="+mn-ea"/>
                <a:cs typeface="+mn-cs"/>
              </a:defRPr>
            </a:lvl2pPr>
            <a:lvl3pPr marL="4805179" algn="l" defTabSz="4805179" rtl="0" eaLnBrk="1" latinLnBrk="0" hangingPunct="1">
              <a:defRPr sz="9500" kern="1200">
                <a:solidFill>
                  <a:schemeClr val="tx1"/>
                </a:solidFill>
                <a:latin typeface="+mn-lt"/>
                <a:ea typeface="+mn-ea"/>
                <a:cs typeface="+mn-cs"/>
              </a:defRPr>
            </a:lvl3pPr>
            <a:lvl4pPr marL="7207763" algn="l" defTabSz="4805179" rtl="0" eaLnBrk="1" latinLnBrk="0" hangingPunct="1">
              <a:defRPr sz="9500" kern="1200">
                <a:solidFill>
                  <a:schemeClr val="tx1"/>
                </a:solidFill>
                <a:latin typeface="+mn-lt"/>
                <a:ea typeface="+mn-ea"/>
                <a:cs typeface="+mn-cs"/>
              </a:defRPr>
            </a:lvl4pPr>
            <a:lvl5pPr marL="9610357" algn="l" defTabSz="4805179" rtl="0" eaLnBrk="1" latinLnBrk="0" hangingPunct="1">
              <a:defRPr sz="9500" kern="1200">
                <a:solidFill>
                  <a:schemeClr val="tx1"/>
                </a:solidFill>
                <a:latin typeface="+mn-lt"/>
                <a:ea typeface="+mn-ea"/>
                <a:cs typeface="+mn-cs"/>
              </a:defRPr>
            </a:lvl5pPr>
            <a:lvl6pPr marL="12012936" algn="l" defTabSz="4805179" rtl="0" eaLnBrk="1" latinLnBrk="0" hangingPunct="1">
              <a:defRPr sz="9500" kern="1200">
                <a:solidFill>
                  <a:schemeClr val="tx1"/>
                </a:solidFill>
                <a:latin typeface="+mn-lt"/>
                <a:ea typeface="+mn-ea"/>
                <a:cs typeface="+mn-cs"/>
              </a:defRPr>
            </a:lvl6pPr>
            <a:lvl7pPr marL="14415536" algn="l" defTabSz="4805179" rtl="0" eaLnBrk="1" latinLnBrk="0" hangingPunct="1">
              <a:defRPr sz="9500" kern="1200">
                <a:solidFill>
                  <a:schemeClr val="tx1"/>
                </a:solidFill>
                <a:latin typeface="+mn-lt"/>
                <a:ea typeface="+mn-ea"/>
                <a:cs typeface="+mn-cs"/>
              </a:defRPr>
            </a:lvl7pPr>
            <a:lvl8pPr marL="16818115" algn="l" defTabSz="4805179" rtl="0" eaLnBrk="1" latinLnBrk="0" hangingPunct="1">
              <a:defRPr sz="9500" kern="1200">
                <a:solidFill>
                  <a:schemeClr val="tx1"/>
                </a:solidFill>
                <a:latin typeface="+mn-lt"/>
                <a:ea typeface="+mn-ea"/>
                <a:cs typeface="+mn-cs"/>
              </a:defRPr>
            </a:lvl8pPr>
            <a:lvl9pPr marL="19220715" algn="l" defTabSz="4805179" rtl="0" eaLnBrk="1" latinLnBrk="0" hangingPunct="1">
              <a:defRPr sz="9500" kern="1200">
                <a:solidFill>
                  <a:schemeClr val="tx1"/>
                </a:solidFill>
                <a:latin typeface="+mn-lt"/>
                <a:ea typeface="+mn-ea"/>
                <a:cs typeface="+mn-cs"/>
              </a:defRPr>
            </a:lvl9pPr>
          </a:lstStyle>
          <a:p>
            <a:pPr algn="ctr">
              <a:spcAft>
                <a:spcPts val="500"/>
              </a:spcAft>
            </a:pPr>
            <a:r>
              <a:rPr lang="en-US" sz="9000" b="1" dirty="0"/>
              <a:t>Impact of fracking on </a:t>
            </a:r>
            <a:r>
              <a:rPr lang="en-US" sz="9000" b="1" dirty="0" smtClean="0"/>
              <a:t>PAH </a:t>
            </a:r>
            <a:r>
              <a:rPr lang="en-US" sz="9000" b="1" dirty="0"/>
              <a:t>levels in </a:t>
            </a:r>
            <a:r>
              <a:rPr lang="en-US" sz="9000" b="1" dirty="0" smtClean="0"/>
              <a:t>ambient air</a:t>
            </a:r>
            <a:endParaRPr lang="en-US" b="1" dirty="0" smtClean="0"/>
          </a:p>
          <a:p>
            <a:pPr algn="ctr" eaLnBrk="1" hangingPunct="1">
              <a:spcBef>
                <a:spcPts val="600"/>
              </a:spcBef>
              <a:spcAft>
                <a:spcPts val="600"/>
              </a:spcAft>
            </a:pPr>
            <a:r>
              <a:rPr lang="en-US" sz="5000" dirty="0" smtClean="0">
                <a:cs typeface="Arial" charset="0"/>
              </a:rPr>
              <a:t>L</a:t>
            </a:r>
            <a:r>
              <a:rPr lang="en-US" sz="5000" dirty="0">
                <a:cs typeface="Arial" charset="0"/>
              </a:rPr>
              <a:t>. Blair </a:t>
            </a:r>
            <a:r>
              <a:rPr lang="en-US" sz="5000" dirty="0" smtClean="0">
                <a:cs typeface="Arial" charset="0"/>
              </a:rPr>
              <a:t>Paulik</a:t>
            </a:r>
            <a:r>
              <a:rPr lang="en-US" sz="5000" baseline="30000" dirty="0" smtClean="0">
                <a:cs typeface="Arial" charset="0"/>
              </a:rPr>
              <a:t>a</a:t>
            </a:r>
            <a:r>
              <a:rPr lang="en-US" sz="5000" dirty="0" smtClean="0">
                <a:cs typeface="Arial" charset="0"/>
              </a:rPr>
              <a:t>, Carey E. Donald</a:t>
            </a:r>
            <a:r>
              <a:rPr lang="en-US" sz="5000" baseline="30000" dirty="0" smtClean="0">
                <a:cs typeface="Arial" charset="0"/>
              </a:rPr>
              <a:t>a</a:t>
            </a:r>
            <a:r>
              <a:rPr lang="en-US" sz="5000" dirty="0" smtClean="0">
                <a:cs typeface="Arial" charset="0"/>
              </a:rPr>
              <a:t>, Brian W. Smith</a:t>
            </a:r>
            <a:r>
              <a:rPr lang="en-US" sz="5000" baseline="30000" dirty="0" smtClean="0">
                <a:cs typeface="Arial" charset="0"/>
              </a:rPr>
              <a:t>a</a:t>
            </a:r>
            <a:r>
              <a:rPr lang="en-US" sz="5000" dirty="0" smtClean="0">
                <a:cs typeface="Arial" charset="0"/>
              </a:rPr>
              <a:t>, Lane G. Tidwell</a:t>
            </a:r>
            <a:r>
              <a:rPr lang="en-US" sz="5000" baseline="30000" dirty="0" smtClean="0">
                <a:cs typeface="Arial" charset="0"/>
              </a:rPr>
              <a:t>a</a:t>
            </a:r>
            <a:r>
              <a:rPr lang="en-US" sz="5000" dirty="0" smtClean="0">
                <a:cs typeface="Arial" charset="0"/>
              </a:rPr>
              <a:t>, Kevin A. Hobbie</a:t>
            </a:r>
            <a:r>
              <a:rPr lang="en-US" sz="5000" baseline="30000" dirty="0" smtClean="0">
                <a:cs typeface="Arial" charset="0"/>
              </a:rPr>
              <a:t>a</a:t>
            </a:r>
            <a:r>
              <a:rPr lang="en-US" sz="5000" dirty="0" smtClean="0">
                <a:cs typeface="Arial" charset="0"/>
              </a:rPr>
              <a:t>, Laurel Kincl</a:t>
            </a:r>
            <a:r>
              <a:rPr lang="en-US" sz="5000" baseline="30000" dirty="0" smtClean="0">
                <a:cs typeface="Arial" charset="0"/>
              </a:rPr>
              <a:t>b</a:t>
            </a:r>
            <a:r>
              <a:rPr lang="en-US" sz="5000" dirty="0" smtClean="0">
                <a:cs typeface="Arial" charset="0"/>
              </a:rPr>
              <a:t>, Erin N. Haynes</a:t>
            </a:r>
            <a:r>
              <a:rPr lang="en-US" sz="5000" baseline="30000" dirty="0" smtClean="0">
                <a:cs typeface="Arial" charset="0"/>
              </a:rPr>
              <a:t>c</a:t>
            </a:r>
            <a:r>
              <a:rPr lang="en-US" sz="5000" dirty="0" smtClean="0">
                <a:cs typeface="Arial" charset="0"/>
              </a:rPr>
              <a:t>, Kim A. Anderson</a:t>
            </a:r>
            <a:r>
              <a:rPr lang="en-US" sz="5000" baseline="30000" dirty="0" smtClean="0">
                <a:cs typeface="Arial" charset="0"/>
              </a:rPr>
              <a:t>a</a:t>
            </a:r>
          </a:p>
          <a:p>
            <a:pPr algn="ctr" eaLnBrk="1" hangingPunct="1">
              <a:spcBef>
                <a:spcPts val="600"/>
              </a:spcBef>
              <a:spcAft>
                <a:spcPts val="600"/>
              </a:spcAft>
            </a:pPr>
            <a:r>
              <a:rPr lang="en-US" sz="4000" baseline="30000" dirty="0" smtClean="0">
                <a:cs typeface="Arial" charset="0"/>
              </a:rPr>
              <a:t>a</a:t>
            </a:r>
            <a:r>
              <a:rPr lang="en-US" sz="4000" dirty="0" smtClean="0">
                <a:cs typeface="Arial" charset="0"/>
              </a:rPr>
              <a:t>Department of Environmental and Molecular Toxicology, Oregon State University, </a:t>
            </a:r>
            <a:r>
              <a:rPr lang="en-US" sz="4000" baseline="30000" dirty="0" smtClean="0">
                <a:cs typeface="Arial" charset="0"/>
              </a:rPr>
              <a:t> </a:t>
            </a:r>
            <a:r>
              <a:rPr lang="en-US" sz="4000" dirty="0" smtClean="0">
                <a:cs typeface="Arial" charset="0"/>
              </a:rPr>
              <a:t>Corvallis, Oregon, USA; </a:t>
            </a:r>
            <a:r>
              <a:rPr lang="en-US" sz="4000" baseline="30000" dirty="0" smtClean="0">
                <a:cs typeface="Arial" charset="0"/>
              </a:rPr>
              <a:t>b</a:t>
            </a:r>
            <a:r>
              <a:rPr lang="en-US" sz="4000" dirty="0" smtClean="0">
                <a:cs typeface="Arial" charset="0"/>
              </a:rPr>
              <a:t>College of Public Health and Human Sciences, Oregon State University, Corvallis, Oregon, USA; </a:t>
            </a:r>
            <a:r>
              <a:rPr lang="en-US" sz="4000" baseline="30000" dirty="0" smtClean="0">
                <a:cs typeface="Arial" charset="0"/>
              </a:rPr>
              <a:t>c</a:t>
            </a:r>
            <a:r>
              <a:rPr lang="en-US" sz="4000" dirty="0" smtClean="0">
                <a:cs typeface="Arial" charset="0"/>
              </a:rPr>
              <a:t>Department of Environmental Health, University of Cincinnati, Cincinnati, Ohio, USA</a:t>
            </a:r>
            <a:endParaRPr lang="en-US" sz="4000" dirty="0">
              <a:cs typeface="Arial" charset="0"/>
            </a:endParaRPr>
          </a:p>
        </p:txBody>
      </p:sp>
      <p:sp>
        <p:nvSpPr>
          <p:cNvPr id="36" name="Text Box 41"/>
          <p:cNvSpPr txBox="1">
            <a:spLocks noChangeArrowheads="1"/>
          </p:cNvSpPr>
          <p:nvPr/>
        </p:nvSpPr>
        <p:spPr bwMode="auto">
          <a:xfrm>
            <a:off x="812006" y="5749158"/>
            <a:ext cx="23152888" cy="1242885"/>
          </a:xfrm>
          <a:prstGeom prst="roundRect">
            <a:avLst/>
          </a:prstGeom>
          <a:noFill/>
          <a:ln>
            <a:noFill/>
          </a:ln>
          <a:extLst/>
        </p:spPr>
        <p:style>
          <a:lnRef idx="2">
            <a:schemeClr val="accent1"/>
          </a:lnRef>
          <a:fillRef idx="1">
            <a:schemeClr val="lt1"/>
          </a:fillRef>
          <a:effectRef idx="0">
            <a:schemeClr val="accent1"/>
          </a:effectRef>
          <a:fontRef idx="minor">
            <a:schemeClr val="dk1"/>
          </a:fontRef>
        </p:style>
        <p:txBody>
          <a:bodyPr wrap="square" lIns="91431" tIns="45716" rIns="91431" bIns="45716">
            <a:spAutoFit/>
          </a:bodyPr>
          <a:lstStyle>
            <a:lvl1pPr eaLnBrk="0" hangingPunct="0">
              <a:defRPr sz="2000">
                <a:solidFill>
                  <a:schemeClr val="tx1"/>
                </a:solidFill>
                <a:latin typeface="Arial" charset="0"/>
                <a:ea typeface="ＭＳ Ｐゴシック" pitchFamily="34" charset="-128"/>
              </a:defRPr>
            </a:lvl1pPr>
            <a:lvl2pPr eaLnBrk="0" hangingPunct="0">
              <a:defRPr sz="2000">
                <a:solidFill>
                  <a:schemeClr val="tx1"/>
                </a:solidFill>
                <a:latin typeface="Arial" charset="0"/>
                <a:ea typeface="ＭＳ Ｐゴシック" pitchFamily="34" charset="-128"/>
              </a:defRPr>
            </a:lvl2pPr>
            <a:lvl3pPr eaLnBrk="0" hangingPunct="0">
              <a:defRPr sz="2000">
                <a:solidFill>
                  <a:schemeClr val="tx1"/>
                </a:solidFill>
                <a:latin typeface="Arial" charset="0"/>
                <a:ea typeface="ＭＳ Ｐゴシック" pitchFamily="34" charset="-128"/>
              </a:defRPr>
            </a:lvl3pPr>
            <a:lvl4pPr eaLnBrk="0" hangingPunct="0">
              <a:defRPr sz="2000">
                <a:solidFill>
                  <a:schemeClr val="tx1"/>
                </a:solidFill>
                <a:latin typeface="Arial" charset="0"/>
                <a:ea typeface="ＭＳ Ｐゴシック" pitchFamily="34" charset="-128"/>
              </a:defRPr>
            </a:lvl4pPr>
            <a:lvl5pPr eaLnBrk="0" hangingPunct="0">
              <a:defRPr sz="2000">
                <a:solidFill>
                  <a:schemeClr val="tx1"/>
                </a:solidFill>
                <a:latin typeface="Arial" charset="0"/>
                <a:ea typeface="ＭＳ Ｐゴシック" pitchFamily="34" charset="-128"/>
              </a:defRPr>
            </a:lvl5pPr>
            <a:lvl6pPr marL="457200" eaLnBrk="0" fontAlgn="base" hangingPunct="0">
              <a:spcBef>
                <a:spcPct val="0"/>
              </a:spcBef>
              <a:spcAft>
                <a:spcPct val="0"/>
              </a:spcAft>
              <a:defRPr sz="2000">
                <a:solidFill>
                  <a:schemeClr val="tx1"/>
                </a:solidFill>
                <a:latin typeface="Arial" charset="0"/>
                <a:ea typeface="ＭＳ Ｐゴシック" pitchFamily="34" charset="-128"/>
              </a:defRPr>
            </a:lvl6pPr>
            <a:lvl7pPr marL="914400" eaLnBrk="0" fontAlgn="base" hangingPunct="0">
              <a:spcBef>
                <a:spcPct val="0"/>
              </a:spcBef>
              <a:spcAft>
                <a:spcPct val="0"/>
              </a:spcAft>
              <a:defRPr sz="2000">
                <a:solidFill>
                  <a:schemeClr val="tx1"/>
                </a:solidFill>
                <a:latin typeface="Arial" charset="0"/>
                <a:ea typeface="ＭＳ Ｐゴシック" pitchFamily="34" charset="-128"/>
              </a:defRPr>
            </a:lvl7pPr>
            <a:lvl8pPr marL="1371600" eaLnBrk="0" fontAlgn="base" hangingPunct="0">
              <a:spcBef>
                <a:spcPct val="0"/>
              </a:spcBef>
              <a:spcAft>
                <a:spcPct val="0"/>
              </a:spcAft>
              <a:defRPr sz="2000">
                <a:solidFill>
                  <a:schemeClr val="tx1"/>
                </a:solidFill>
                <a:latin typeface="Arial" charset="0"/>
                <a:ea typeface="ＭＳ Ｐゴシック" pitchFamily="34" charset="-128"/>
              </a:defRPr>
            </a:lvl8pPr>
            <a:lvl9pPr marL="1828800" eaLnBrk="0" fontAlgn="base" hangingPunct="0">
              <a:spcBef>
                <a:spcPct val="0"/>
              </a:spcBef>
              <a:spcAft>
                <a:spcPct val="0"/>
              </a:spcAft>
              <a:defRPr sz="2000">
                <a:solidFill>
                  <a:schemeClr val="tx1"/>
                </a:solidFill>
                <a:latin typeface="Arial" charset="0"/>
                <a:ea typeface="ＭＳ Ｐゴシック" pitchFamily="34" charset="-128"/>
              </a:defRPr>
            </a:lvl9pPr>
          </a:lstStyle>
          <a:p>
            <a:pPr>
              <a:spcAft>
                <a:spcPts val="1398"/>
              </a:spcAft>
              <a:buClr>
                <a:srgbClr val="FF0000"/>
              </a:buClr>
              <a:defRPr/>
            </a:pPr>
            <a:r>
              <a:rPr lang="en-US" sz="6500" b="1" dirty="0" smtClean="0">
                <a:latin typeface="+mj-lt"/>
              </a:rPr>
              <a:t>Introduction</a:t>
            </a:r>
            <a:endParaRPr lang="en-US" sz="6500" b="1" cap="all" dirty="0">
              <a:latin typeface="+mj-lt"/>
              <a:cs typeface="Arial" charset="0"/>
            </a:endParaRPr>
          </a:p>
        </p:txBody>
      </p:sp>
      <p:sp>
        <p:nvSpPr>
          <p:cNvPr id="37" name="Rounded Rectangle 36"/>
          <p:cNvSpPr/>
          <p:nvPr/>
        </p:nvSpPr>
        <p:spPr>
          <a:xfrm>
            <a:off x="240632" y="5399881"/>
            <a:ext cx="29648818" cy="37147848"/>
          </a:xfrm>
          <a:prstGeom prst="roundRect">
            <a:avLst>
              <a:gd name="adj" fmla="val 5382"/>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spcCol="0" rtlCol="0" anchor="ctr"/>
          <a:lstStyle/>
          <a:p>
            <a:pPr algn="ctr"/>
            <a:endParaRPr lang="en-US" dirty="0"/>
          </a:p>
        </p:txBody>
      </p:sp>
      <p:grpSp>
        <p:nvGrpSpPr>
          <p:cNvPr id="38" name="Group 37"/>
          <p:cNvGrpSpPr/>
          <p:nvPr/>
        </p:nvGrpSpPr>
        <p:grpSpPr>
          <a:xfrm>
            <a:off x="633474" y="9330553"/>
            <a:ext cx="16476896" cy="2241351"/>
            <a:chOff x="-4455034" y="22942383"/>
            <a:chExt cx="16276229" cy="1935578"/>
          </a:xfrm>
        </p:grpSpPr>
        <p:grpSp>
          <p:nvGrpSpPr>
            <p:cNvPr id="39" name="Group 38"/>
            <p:cNvGrpSpPr/>
            <p:nvPr/>
          </p:nvGrpSpPr>
          <p:grpSpPr>
            <a:xfrm>
              <a:off x="-4455034" y="22942383"/>
              <a:ext cx="15828764" cy="1935578"/>
              <a:chOff x="-5034068" y="21923163"/>
              <a:chExt cx="15828764" cy="463276"/>
            </a:xfrm>
          </p:grpSpPr>
          <p:sp>
            <p:nvSpPr>
              <p:cNvPr id="41" name="Rectangle 70"/>
              <p:cNvSpPr/>
              <p:nvPr/>
            </p:nvSpPr>
            <p:spPr>
              <a:xfrm>
                <a:off x="-5034068" y="21923163"/>
                <a:ext cx="15828764" cy="463276"/>
              </a:xfrm>
              <a:prstGeom prst="roundRect">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4839761" y="21961395"/>
                <a:ext cx="15250870" cy="249862"/>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500" b="1" dirty="0" smtClean="0">
                    <a:solidFill>
                      <a:schemeClr val="tx1"/>
                    </a:solidFill>
                    <a:latin typeface="+mj-lt"/>
                  </a:rPr>
                  <a:t>Hypothesis</a:t>
                </a:r>
                <a:endParaRPr lang="en-US" sz="6500" b="1" dirty="0">
                  <a:solidFill>
                    <a:schemeClr val="tx1"/>
                  </a:solidFill>
                  <a:latin typeface="+mj-lt"/>
                </a:endParaRPr>
              </a:p>
            </p:txBody>
          </p:sp>
        </p:grpSp>
        <p:sp>
          <p:nvSpPr>
            <p:cNvPr id="40" name="Rectangle 39"/>
            <p:cNvSpPr/>
            <p:nvPr/>
          </p:nvSpPr>
          <p:spPr>
            <a:xfrm>
              <a:off x="-4205756" y="24186247"/>
              <a:ext cx="16026951" cy="664471"/>
            </a:xfrm>
            <a:prstGeom prst="rect">
              <a:avLst/>
            </a:prstGeom>
          </p:spPr>
          <p:txBody>
            <a:bodyPr wrap="square">
              <a:spAutoFit/>
            </a:bodyPr>
            <a:lstStyle/>
            <a:p>
              <a:pPr>
                <a:spcAft>
                  <a:spcPts val="1398"/>
                </a:spcAft>
                <a:buClr>
                  <a:srgbClr val="FF0000"/>
                </a:buClr>
                <a:defRPr/>
              </a:pPr>
              <a:r>
                <a:rPr lang="en-US" sz="4400" dirty="0">
                  <a:latin typeface="Times New Roman" panose="02020603050405020304" pitchFamily="18" charset="0"/>
                  <a:cs typeface="Times New Roman" panose="02020603050405020304" pitchFamily="18" charset="0"/>
                </a:rPr>
                <a:t>PAH levels increase as distance to an active fracking well decreases</a:t>
              </a:r>
            </a:p>
          </p:txBody>
        </p:sp>
      </p:grpSp>
      <p:sp>
        <p:nvSpPr>
          <p:cNvPr id="43" name="Text Box 41"/>
          <p:cNvSpPr txBox="1">
            <a:spLocks noChangeArrowheads="1"/>
          </p:cNvSpPr>
          <p:nvPr/>
        </p:nvSpPr>
        <p:spPr bwMode="auto">
          <a:xfrm>
            <a:off x="583406" y="11387958"/>
            <a:ext cx="18210762" cy="7562345"/>
          </a:xfrm>
          <a:prstGeom prst="roundRect">
            <a:avLst/>
          </a:prstGeom>
          <a:noFill/>
          <a:ln>
            <a:noFill/>
          </a:ln>
          <a:extLst/>
        </p:spPr>
        <p:style>
          <a:lnRef idx="2">
            <a:schemeClr val="accent1"/>
          </a:lnRef>
          <a:fillRef idx="1">
            <a:schemeClr val="lt1"/>
          </a:fillRef>
          <a:effectRef idx="0">
            <a:schemeClr val="accent1"/>
          </a:effectRef>
          <a:fontRef idx="minor">
            <a:schemeClr val="dk1"/>
          </a:fontRef>
        </p:style>
        <p:txBody>
          <a:bodyPr wrap="square" lIns="91431" tIns="45716" rIns="91431" bIns="45716">
            <a:spAutoFit/>
          </a:bodyPr>
          <a:lstStyle>
            <a:lvl1pPr eaLnBrk="0" hangingPunct="0">
              <a:defRPr sz="2000">
                <a:solidFill>
                  <a:schemeClr val="tx1"/>
                </a:solidFill>
                <a:latin typeface="Arial" charset="0"/>
                <a:ea typeface="ＭＳ Ｐゴシック" pitchFamily="34" charset="-128"/>
              </a:defRPr>
            </a:lvl1pPr>
            <a:lvl2pPr eaLnBrk="0" hangingPunct="0">
              <a:defRPr sz="2000">
                <a:solidFill>
                  <a:schemeClr val="tx1"/>
                </a:solidFill>
                <a:latin typeface="Arial" charset="0"/>
                <a:ea typeface="ＭＳ Ｐゴシック" pitchFamily="34" charset="-128"/>
              </a:defRPr>
            </a:lvl2pPr>
            <a:lvl3pPr eaLnBrk="0" hangingPunct="0">
              <a:defRPr sz="2000">
                <a:solidFill>
                  <a:schemeClr val="tx1"/>
                </a:solidFill>
                <a:latin typeface="Arial" charset="0"/>
                <a:ea typeface="ＭＳ Ｐゴシック" pitchFamily="34" charset="-128"/>
              </a:defRPr>
            </a:lvl3pPr>
            <a:lvl4pPr eaLnBrk="0" hangingPunct="0">
              <a:defRPr sz="2000">
                <a:solidFill>
                  <a:schemeClr val="tx1"/>
                </a:solidFill>
                <a:latin typeface="Arial" charset="0"/>
                <a:ea typeface="ＭＳ Ｐゴシック" pitchFamily="34" charset="-128"/>
              </a:defRPr>
            </a:lvl4pPr>
            <a:lvl5pPr eaLnBrk="0" hangingPunct="0">
              <a:defRPr sz="2000">
                <a:solidFill>
                  <a:schemeClr val="tx1"/>
                </a:solidFill>
                <a:latin typeface="Arial" charset="0"/>
                <a:ea typeface="ＭＳ Ｐゴシック" pitchFamily="34" charset="-128"/>
              </a:defRPr>
            </a:lvl5pPr>
            <a:lvl6pPr marL="457200" eaLnBrk="0" fontAlgn="base" hangingPunct="0">
              <a:spcBef>
                <a:spcPct val="0"/>
              </a:spcBef>
              <a:spcAft>
                <a:spcPct val="0"/>
              </a:spcAft>
              <a:defRPr sz="2000">
                <a:solidFill>
                  <a:schemeClr val="tx1"/>
                </a:solidFill>
                <a:latin typeface="Arial" charset="0"/>
                <a:ea typeface="ＭＳ Ｐゴシック" pitchFamily="34" charset="-128"/>
              </a:defRPr>
            </a:lvl6pPr>
            <a:lvl7pPr marL="914400" eaLnBrk="0" fontAlgn="base" hangingPunct="0">
              <a:spcBef>
                <a:spcPct val="0"/>
              </a:spcBef>
              <a:spcAft>
                <a:spcPct val="0"/>
              </a:spcAft>
              <a:defRPr sz="2000">
                <a:solidFill>
                  <a:schemeClr val="tx1"/>
                </a:solidFill>
                <a:latin typeface="Arial" charset="0"/>
                <a:ea typeface="ＭＳ Ｐゴシック" pitchFamily="34" charset="-128"/>
              </a:defRPr>
            </a:lvl7pPr>
            <a:lvl8pPr marL="1371600" eaLnBrk="0" fontAlgn="base" hangingPunct="0">
              <a:spcBef>
                <a:spcPct val="0"/>
              </a:spcBef>
              <a:spcAft>
                <a:spcPct val="0"/>
              </a:spcAft>
              <a:defRPr sz="2000">
                <a:solidFill>
                  <a:schemeClr val="tx1"/>
                </a:solidFill>
                <a:latin typeface="Arial" charset="0"/>
                <a:ea typeface="ＭＳ Ｐゴシック" pitchFamily="34" charset="-128"/>
              </a:defRPr>
            </a:lvl8pPr>
            <a:lvl9pPr marL="1828800" eaLnBrk="0" fontAlgn="base" hangingPunct="0">
              <a:spcBef>
                <a:spcPct val="0"/>
              </a:spcBef>
              <a:spcAft>
                <a:spcPct val="0"/>
              </a:spcAft>
              <a:defRPr sz="2000">
                <a:solidFill>
                  <a:schemeClr val="tx1"/>
                </a:solidFill>
                <a:latin typeface="Arial" charset="0"/>
                <a:ea typeface="ＭＳ Ｐゴシック" pitchFamily="34" charset="-128"/>
              </a:defRPr>
            </a:lvl9pPr>
          </a:lstStyle>
          <a:p>
            <a:pPr>
              <a:defRPr/>
            </a:pPr>
            <a:r>
              <a:rPr lang="en-US" sz="6500" b="1" dirty="0" smtClean="0">
                <a:latin typeface="+mj-lt"/>
              </a:rPr>
              <a:t>Methods</a:t>
            </a:r>
            <a:endParaRPr lang="en-US" sz="6500" b="1" cap="all" dirty="0" smtClean="0">
              <a:solidFill>
                <a:schemeClr val="accent2"/>
              </a:solidFill>
              <a:latin typeface="+mj-lt"/>
              <a:cs typeface="Arial" charset="0"/>
            </a:endParaRPr>
          </a:p>
          <a:p>
            <a:pPr marL="533400" indent="-533400">
              <a:spcAft>
                <a:spcPts val="500"/>
              </a:spcAft>
              <a:buFont typeface="Arial" pitchFamily="34" charset="0"/>
              <a:buChar char="•"/>
              <a:defRPr/>
            </a:pPr>
            <a:r>
              <a:rPr lang="en-US" sz="3200" dirty="0" smtClean="0">
                <a:latin typeface="+mn-lt"/>
                <a:cs typeface="Times New Roman" panose="02020603050405020304" pitchFamily="18" charset="0"/>
              </a:rPr>
              <a:t>Deployed low density polyethylene (LDPE) passive air samplers </a:t>
            </a:r>
          </a:p>
          <a:p>
            <a:pPr marL="1143000" lvl="1" indent="-400050">
              <a:spcAft>
                <a:spcPts val="500"/>
              </a:spcAft>
              <a:buFont typeface="Arial" pitchFamily="34" charset="0"/>
              <a:buChar char="•"/>
              <a:defRPr/>
            </a:pPr>
            <a:r>
              <a:rPr lang="en-US" sz="3200" dirty="0" smtClean="0">
                <a:latin typeface="+mn-lt"/>
                <a:cs typeface="Times New Roman" panose="02020603050405020304" pitchFamily="18" charset="0"/>
              </a:rPr>
              <a:t>23 properties, for 3 weeks</a:t>
            </a:r>
          </a:p>
          <a:p>
            <a:pPr marL="1155700" lvl="1" indent="-433388">
              <a:spcAft>
                <a:spcPts val="500"/>
              </a:spcAft>
              <a:buFont typeface="Arial" pitchFamily="34" charset="0"/>
              <a:buChar char="•"/>
              <a:defRPr/>
            </a:pPr>
            <a:r>
              <a:rPr lang="en-US" sz="3200" dirty="0" smtClean="0">
                <a:latin typeface="+mn-lt"/>
                <a:cs typeface="Times New Roman" panose="02020603050405020304" pitchFamily="18" charset="0"/>
              </a:rPr>
              <a:t>Trained landowners mailed to lab at OSU </a:t>
            </a:r>
          </a:p>
          <a:p>
            <a:pPr marL="528638" lvl="1" indent="-528638">
              <a:spcAft>
                <a:spcPts val="500"/>
              </a:spcAft>
              <a:buFont typeface="Arial" pitchFamily="34" charset="0"/>
              <a:buChar char="•"/>
              <a:defRPr/>
            </a:pPr>
            <a:r>
              <a:rPr lang="en-US" sz="3200" dirty="0" smtClean="0">
                <a:latin typeface="+mn-lt"/>
                <a:cs typeface="Times New Roman" panose="02020603050405020304" pitchFamily="18" charset="0"/>
              </a:rPr>
              <a:t>Cleaned LDPE with isopropanol, extracted with hexane</a:t>
            </a:r>
          </a:p>
          <a:p>
            <a:pPr marL="577850" lvl="1" indent="-577850">
              <a:spcAft>
                <a:spcPts val="500"/>
              </a:spcAft>
              <a:buFont typeface="Arial" pitchFamily="34" charset="0"/>
              <a:buChar char="•"/>
              <a:tabLst>
                <a:tab pos="2971800" algn="l"/>
              </a:tabLst>
              <a:defRPr/>
            </a:pPr>
            <a:r>
              <a:rPr lang="en-US" sz="3200" dirty="0" smtClean="0">
                <a:latin typeface="+mn-lt"/>
                <a:cs typeface="Times New Roman" panose="02020603050405020304" pitchFamily="18" charset="0"/>
              </a:rPr>
              <a:t>Analyzed for 62 PAHs using GC-MS/MS</a:t>
            </a:r>
          </a:p>
          <a:p>
            <a:pPr marL="577850" lvl="1" indent="-577850">
              <a:spcAft>
                <a:spcPts val="500"/>
              </a:spcAft>
              <a:buFont typeface="Arial" pitchFamily="34" charset="0"/>
              <a:buChar char="•"/>
              <a:tabLst>
                <a:tab pos="2971800" algn="l"/>
              </a:tabLst>
              <a:defRPr/>
            </a:pPr>
            <a:r>
              <a:rPr lang="en-US" sz="3200" dirty="0" smtClean="0">
                <a:latin typeface="+mn-lt"/>
                <a:cs typeface="Times New Roman" panose="02020603050405020304" pitchFamily="18" charset="0"/>
              </a:rPr>
              <a:t>Calculated air concentrations using performance reference compound </a:t>
            </a:r>
            <a:r>
              <a:rPr lang="en-US" sz="3200" dirty="0" smtClean="0">
                <a:latin typeface="+mn-lt"/>
                <a:cs typeface="Times New Roman" panose="02020603050405020304" pitchFamily="18" charset="0"/>
              </a:rPr>
              <a:t>data</a:t>
            </a:r>
            <a:r>
              <a:rPr lang="en-US" sz="3200" baseline="30000" dirty="0" smtClean="0">
                <a:latin typeface="+mn-lt"/>
                <a:cs typeface="Arial" charset="0"/>
              </a:rPr>
              <a:t>8</a:t>
            </a:r>
          </a:p>
          <a:p>
            <a:pPr marL="577850" lvl="1" indent="-577850">
              <a:spcAft>
                <a:spcPts val="500"/>
              </a:spcAft>
              <a:buFont typeface="Arial" pitchFamily="34" charset="0"/>
              <a:buChar char="•"/>
              <a:tabLst>
                <a:tab pos="2971800" algn="l"/>
              </a:tabLst>
              <a:defRPr/>
            </a:pPr>
            <a:r>
              <a:rPr lang="en-US" sz="3200" dirty="0" smtClean="0">
                <a:latin typeface="+mn-lt"/>
                <a:cs typeface="Arial" charset="0"/>
              </a:rPr>
              <a:t>Data grouped based on distance to closest active fracking well (Figure 2)</a:t>
            </a:r>
          </a:p>
          <a:p>
            <a:pPr marL="2621341" lvl="1" indent="-533400">
              <a:spcAft>
                <a:spcPts val="500"/>
              </a:spcAft>
              <a:buFont typeface="Arial" pitchFamily="34" charset="0"/>
              <a:buChar char="•"/>
              <a:defRPr/>
            </a:pPr>
            <a:r>
              <a:rPr lang="en-US" sz="3200" dirty="0">
                <a:latin typeface="+mn-lt"/>
                <a:cs typeface="Times New Roman" panose="02020603050405020304" pitchFamily="18" charset="0"/>
              </a:rPr>
              <a:t>“Active fracking well” = drilling, drilled, or producing</a:t>
            </a:r>
          </a:p>
          <a:p>
            <a:pPr marL="2621341" lvl="1" indent="-533400">
              <a:spcAft>
                <a:spcPts val="500"/>
              </a:spcAft>
              <a:buFont typeface="Arial" pitchFamily="34" charset="0"/>
              <a:buChar char="•"/>
              <a:defRPr/>
            </a:pPr>
            <a:r>
              <a:rPr lang="en-US" sz="3200" dirty="0">
                <a:latin typeface="+mn-lt"/>
                <a:cs typeface="Times New Roman" panose="02020603050405020304" pitchFamily="18" charset="0"/>
              </a:rPr>
              <a:t>Two sample t-tests performed on pairwise combinations of distance groups, </a:t>
            </a:r>
            <a:r>
              <a:rPr lang="el-GR" sz="3200" dirty="0">
                <a:latin typeface="+mn-lt"/>
                <a:cs typeface="Times New Roman" panose="02020603050405020304" pitchFamily="18" charset="0"/>
              </a:rPr>
              <a:t>α = </a:t>
            </a:r>
            <a:r>
              <a:rPr lang="el-GR" sz="3200" dirty="0" smtClean="0">
                <a:latin typeface="+mn-lt"/>
                <a:cs typeface="Times New Roman" panose="02020603050405020304" pitchFamily="18" charset="0"/>
              </a:rPr>
              <a:t>0.05</a:t>
            </a:r>
            <a:r>
              <a:rPr lang="en-US" sz="3400" dirty="0" smtClean="0">
                <a:latin typeface="Times New Roman" panose="02020603050405020304" pitchFamily="18" charset="0"/>
                <a:cs typeface="Times New Roman" panose="02020603050405020304" pitchFamily="18" charset="0"/>
              </a:rPr>
              <a:t> </a:t>
            </a:r>
            <a:endParaRPr lang="en-US" sz="3400" dirty="0" smtClean="0">
              <a:latin typeface="Times New Roman" panose="02020603050405020304" pitchFamily="18" charset="0"/>
              <a:cs typeface="Times New Roman" panose="02020603050405020304" pitchFamily="18" charset="0"/>
            </a:endParaRPr>
          </a:p>
          <a:p>
            <a:pPr marL="577850" lvl="1" indent="-577850">
              <a:spcAft>
                <a:spcPts val="500"/>
              </a:spcAft>
              <a:buFont typeface="Arial" pitchFamily="34" charset="0"/>
              <a:buChar char="•"/>
              <a:tabLst>
                <a:tab pos="2971800" algn="l"/>
              </a:tabLst>
              <a:defRPr/>
            </a:pPr>
            <a:endParaRPr lang="en-US" sz="34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1235626" y="6923695"/>
            <a:ext cx="19914024" cy="2254463"/>
          </a:xfrm>
          <a:prstGeom prst="rect">
            <a:avLst/>
          </a:prstGeom>
          <a:noFill/>
        </p:spPr>
        <p:txBody>
          <a:bodyPr wrap="square" rtlCol="0">
            <a:spAutoFit/>
          </a:bodyPr>
          <a:lstStyle/>
          <a:p>
            <a:pPr marL="457200" indent="-457200">
              <a:spcAft>
                <a:spcPts val="500"/>
              </a:spcAft>
              <a:buFont typeface="Arial" panose="020B0604020202020204" pitchFamily="34" charset="0"/>
              <a:buChar char="•"/>
            </a:pPr>
            <a:r>
              <a:rPr lang="en-US" sz="3200" dirty="0" smtClean="0"/>
              <a:t>Fracking is increasing rapidly in the United States (Figure 1)</a:t>
            </a:r>
          </a:p>
          <a:p>
            <a:pPr indent="-451228">
              <a:spcAft>
                <a:spcPts val="500"/>
              </a:spcAft>
              <a:buFont typeface="Arial" panose="020B0604020202020204" pitchFamily="34" charset="0"/>
              <a:buChar char="•"/>
            </a:pPr>
            <a:r>
              <a:rPr lang="en-US" sz="3200" dirty="0" smtClean="0"/>
              <a:t>Studies suggest exposure to fracking-related volatile organic compounds are associated with health risks</a:t>
            </a:r>
            <a:r>
              <a:rPr lang="en-US" sz="3200" baseline="30000" dirty="0" smtClean="0">
                <a:cs typeface="Arial" charset="0"/>
              </a:rPr>
              <a:t>2,3</a:t>
            </a:r>
          </a:p>
          <a:p>
            <a:pPr indent="-451228">
              <a:spcAft>
                <a:spcPts val="500"/>
              </a:spcAft>
              <a:buFont typeface="Arial" panose="020B0604020202020204" pitchFamily="34" charset="0"/>
              <a:buChar char="•"/>
            </a:pPr>
            <a:r>
              <a:rPr lang="en-US" sz="3200" dirty="0" smtClean="0">
                <a:cs typeface="Arial" charset="0"/>
              </a:rPr>
              <a:t>Polycyclic aromatic hydrocarbons (PAHs)</a:t>
            </a:r>
            <a:r>
              <a:rPr lang="en-US" sz="3200" dirty="0"/>
              <a:t> </a:t>
            </a:r>
            <a:r>
              <a:rPr lang="en-US" sz="3200" dirty="0" smtClean="0"/>
              <a:t>may be of concern</a:t>
            </a:r>
            <a:r>
              <a:rPr lang="en-US" sz="3200" baseline="30000" dirty="0" smtClean="0">
                <a:cs typeface="Arial" charset="0"/>
              </a:rPr>
              <a:t>4-6</a:t>
            </a:r>
            <a:endParaRPr lang="en-US" sz="3200" baseline="30000" dirty="0">
              <a:cs typeface="Arial" charset="0"/>
            </a:endParaRPr>
          </a:p>
          <a:p>
            <a:pPr marL="1257300" lvl="2" indent="379413">
              <a:spcAft>
                <a:spcPts val="500"/>
              </a:spcAft>
              <a:buFont typeface="Arial" panose="020B0604020202020204" pitchFamily="34" charset="0"/>
              <a:buChar char="•"/>
            </a:pPr>
            <a:r>
              <a:rPr lang="en-US" sz="3200" dirty="0" smtClean="0"/>
              <a:t>Only one study measures ambient PAHs in relation to fracking</a:t>
            </a:r>
            <a:r>
              <a:rPr lang="en-US" sz="3200" baseline="30000" dirty="0" smtClean="0">
                <a:cs typeface="Arial" charset="0"/>
              </a:rPr>
              <a:t>7</a:t>
            </a:r>
          </a:p>
        </p:txBody>
      </p:sp>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b="5900"/>
          <a:stretch/>
        </p:blipFill>
        <p:spPr>
          <a:xfrm>
            <a:off x="19980640" y="6058480"/>
            <a:ext cx="9634966" cy="7005878"/>
          </a:xfrm>
          <a:prstGeom prst="rect">
            <a:avLst/>
          </a:prstGeom>
        </p:spPr>
      </p:pic>
      <p:sp>
        <p:nvSpPr>
          <p:cNvPr id="46" name="TextBox 45"/>
          <p:cNvSpPr txBox="1"/>
          <p:nvPr/>
        </p:nvSpPr>
        <p:spPr>
          <a:xfrm>
            <a:off x="20093042" y="13059893"/>
            <a:ext cx="8150643" cy="461665"/>
          </a:xfrm>
          <a:prstGeom prst="rect">
            <a:avLst/>
          </a:prstGeom>
          <a:noFill/>
        </p:spPr>
        <p:txBody>
          <a:bodyPr wrap="square" rtlCol="0">
            <a:spAutoFit/>
          </a:bodyPr>
          <a:lstStyle/>
          <a:p>
            <a:r>
              <a:rPr lang="en-US" sz="2400" b="1" dirty="0" smtClean="0"/>
              <a:t>Figure 1</a:t>
            </a:r>
            <a:r>
              <a:rPr lang="en-US" sz="2400" dirty="0" smtClean="0"/>
              <a:t>: Map of natural gas reserves in the United States</a:t>
            </a:r>
            <a:r>
              <a:rPr lang="en-US" sz="2400" baseline="30000" dirty="0" smtClean="0">
                <a:cs typeface="Arial" charset="0"/>
              </a:rPr>
              <a:t>1</a:t>
            </a:r>
            <a:r>
              <a:rPr lang="en-US" sz="2400" dirty="0">
                <a:cs typeface="Arial" charset="0"/>
              </a:rPr>
              <a:t>.</a:t>
            </a:r>
            <a:endParaRPr lang="en-US" sz="2400" b="1" dirty="0"/>
          </a:p>
        </p:txBody>
      </p:sp>
      <p:grpSp>
        <p:nvGrpSpPr>
          <p:cNvPr id="48" name="Group 47"/>
          <p:cNvGrpSpPr/>
          <p:nvPr/>
        </p:nvGrpSpPr>
        <p:grpSpPr>
          <a:xfrm>
            <a:off x="20710897" y="25825876"/>
            <a:ext cx="7075909" cy="1602625"/>
            <a:chOff x="547631" y="1371600"/>
            <a:chExt cx="4978697" cy="1138906"/>
          </a:xfrm>
        </p:grpSpPr>
        <p:sp>
          <p:nvSpPr>
            <p:cNvPr id="49" name="Oval 48"/>
            <p:cNvSpPr/>
            <p:nvPr/>
          </p:nvSpPr>
          <p:spPr>
            <a:xfrm>
              <a:off x="1791424" y="1691640"/>
              <a:ext cx="182880" cy="182880"/>
            </a:xfrm>
            <a:prstGeom prst="ellipse">
              <a:avLst/>
            </a:prstGeom>
            <a:solidFill>
              <a:srgbClr val="1870D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1791424" y="1920240"/>
              <a:ext cx="182880" cy="18288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1791424" y="2173933"/>
              <a:ext cx="182880" cy="182880"/>
            </a:xfrm>
            <a:prstGeom prst="ellipse">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a:off x="1837144" y="1460275"/>
              <a:ext cx="91440" cy="9144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2041201" y="1385563"/>
              <a:ext cx="2186083" cy="371827"/>
            </a:xfrm>
            <a:prstGeom prst="rect">
              <a:avLst/>
            </a:prstGeom>
            <a:noFill/>
          </p:spPr>
          <p:txBody>
            <a:bodyPr wrap="square" rtlCol="0">
              <a:spAutoFit/>
            </a:bodyPr>
            <a:lstStyle/>
            <a:p>
              <a:r>
                <a:rPr lang="en-US" sz="2800" dirty="0" smtClean="0"/>
                <a:t>Fracking well </a:t>
              </a:r>
              <a:r>
                <a:rPr lang="en-US" sz="2800" dirty="0" smtClean="0"/>
                <a:t> pad</a:t>
              </a:r>
              <a:endParaRPr lang="en-US" sz="2800" dirty="0"/>
            </a:p>
          </p:txBody>
        </p:sp>
        <p:sp>
          <p:nvSpPr>
            <p:cNvPr id="54" name="TextBox 53"/>
            <p:cNvSpPr txBox="1"/>
            <p:nvPr/>
          </p:nvSpPr>
          <p:spPr>
            <a:xfrm>
              <a:off x="2036656" y="1647054"/>
              <a:ext cx="3489672" cy="371826"/>
            </a:xfrm>
            <a:prstGeom prst="rect">
              <a:avLst/>
            </a:prstGeom>
            <a:noFill/>
          </p:spPr>
          <p:txBody>
            <a:bodyPr wrap="square" rtlCol="0">
              <a:spAutoFit/>
            </a:bodyPr>
            <a:lstStyle/>
            <a:p>
              <a:r>
                <a:rPr lang="en-US" sz="2800" dirty="0" smtClean="0">
                  <a:sym typeface="Symbol"/>
                </a:rPr>
                <a:t>0.1 mile, “close” (n=5) </a:t>
              </a:r>
              <a:endParaRPr lang="en-US" sz="2800" dirty="0"/>
            </a:p>
          </p:txBody>
        </p:sp>
        <p:sp>
          <p:nvSpPr>
            <p:cNvPr id="55" name="TextBox 54"/>
            <p:cNvSpPr txBox="1"/>
            <p:nvPr/>
          </p:nvSpPr>
          <p:spPr>
            <a:xfrm>
              <a:off x="2036655" y="1896987"/>
              <a:ext cx="3358203" cy="590548"/>
            </a:xfrm>
            <a:prstGeom prst="rect">
              <a:avLst/>
            </a:prstGeom>
            <a:noFill/>
          </p:spPr>
          <p:txBody>
            <a:bodyPr wrap="square" rtlCol="0">
              <a:spAutoFit/>
            </a:bodyPr>
            <a:lstStyle/>
            <a:p>
              <a:r>
                <a:rPr lang="en-US" sz="2800" dirty="0" smtClean="0">
                  <a:sym typeface="Symbol"/>
                </a:rPr>
                <a:t>0.1-1.0 mile, “middle</a:t>
              </a:r>
              <a:r>
                <a:rPr lang="en-US" sz="2800" dirty="0">
                  <a:sym typeface="Symbol"/>
                </a:rPr>
                <a:t>” (</a:t>
              </a:r>
              <a:r>
                <a:rPr lang="en-US" sz="2800" dirty="0" smtClean="0">
                  <a:sym typeface="Symbol"/>
                </a:rPr>
                <a:t>n=12) </a:t>
              </a:r>
              <a:endParaRPr lang="en-US" sz="2800" dirty="0"/>
            </a:p>
            <a:p>
              <a:endParaRPr lang="en-US" sz="2000" dirty="0"/>
            </a:p>
          </p:txBody>
        </p:sp>
        <p:sp>
          <p:nvSpPr>
            <p:cNvPr id="56" name="TextBox 55"/>
            <p:cNvSpPr txBox="1"/>
            <p:nvPr/>
          </p:nvSpPr>
          <p:spPr>
            <a:xfrm>
              <a:off x="2036656" y="2138680"/>
              <a:ext cx="3036428" cy="371826"/>
            </a:xfrm>
            <a:prstGeom prst="rect">
              <a:avLst/>
            </a:prstGeom>
            <a:noFill/>
          </p:spPr>
          <p:txBody>
            <a:bodyPr wrap="square" rtlCol="0">
              <a:spAutoFit/>
            </a:bodyPr>
            <a:lstStyle/>
            <a:p>
              <a:r>
                <a:rPr lang="en-US" sz="2800" dirty="0" smtClean="0">
                  <a:sym typeface="Symbol"/>
                </a:rPr>
                <a:t>1.0 mile, “far” (n=6)</a:t>
              </a:r>
            </a:p>
          </p:txBody>
        </p:sp>
        <p:grpSp>
          <p:nvGrpSpPr>
            <p:cNvPr id="57" name="Group 56"/>
            <p:cNvGrpSpPr/>
            <p:nvPr/>
          </p:nvGrpSpPr>
          <p:grpSpPr>
            <a:xfrm>
              <a:off x="547631" y="1371600"/>
              <a:ext cx="1097280" cy="1097280"/>
              <a:chOff x="3867150" y="6000930"/>
              <a:chExt cx="1097280" cy="1097280"/>
            </a:xfrm>
          </p:grpSpPr>
          <p:sp>
            <p:nvSpPr>
              <p:cNvPr id="58" name="Oval 57"/>
              <p:cNvSpPr/>
              <p:nvPr/>
            </p:nvSpPr>
            <p:spPr>
              <a:xfrm>
                <a:off x="3867150" y="6000930"/>
                <a:ext cx="1097280" cy="1097280"/>
              </a:xfrm>
              <a:prstGeom prst="ellipse">
                <a:avLst/>
              </a:prstGeom>
              <a:solidFill>
                <a:srgbClr val="FFFF6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4039705" y="6169645"/>
                <a:ext cx="759443" cy="762779"/>
              </a:xfrm>
              <a:prstGeom prst="ellipse">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4205086" y="6334240"/>
                <a:ext cx="429768" cy="432320"/>
              </a:xfrm>
              <a:prstGeom prst="ellipse">
                <a:avLst/>
              </a:prstGeom>
              <a:solidFill>
                <a:srgbClr val="0070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p:cNvSpPr/>
              <p:nvPr/>
            </p:nvSpPr>
            <p:spPr>
              <a:xfrm>
                <a:off x="4372033" y="6504680"/>
                <a:ext cx="91440" cy="9144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63" name="Picture 6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2282" t="5354" r="8509" b="2326"/>
          <a:stretch/>
        </p:blipFill>
        <p:spPr>
          <a:xfrm>
            <a:off x="21942863" y="14131158"/>
            <a:ext cx="7564581" cy="4952999"/>
          </a:xfrm>
          <a:prstGeom prst="rect">
            <a:avLst/>
          </a:prstGeom>
          <a:ln w="88900">
            <a:noFill/>
          </a:ln>
        </p:spPr>
      </p:pic>
      <p:sp>
        <p:nvSpPr>
          <p:cNvPr id="64" name="TextBox 63"/>
          <p:cNvSpPr txBox="1"/>
          <p:nvPr/>
        </p:nvSpPr>
        <p:spPr>
          <a:xfrm>
            <a:off x="18018846" y="19103028"/>
            <a:ext cx="11596760" cy="1200329"/>
          </a:xfrm>
          <a:prstGeom prst="rect">
            <a:avLst/>
          </a:prstGeom>
          <a:noFill/>
        </p:spPr>
        <p:txBody>
          <a:bodyPr wrap="square" rtlCol="0">
            <a:spAutoFit/>
          </a:bodyPr>
          <a:lstStyle/>
          <a:p>
            <a:r>
              <a:rPr lang="en-US" sz="2400" dirty="0" smtClean="0"/>
              <a:t>C.E. Donald </a:t>
            </a:r>
            <a:r>
              <a:rPr lang="en-US" sz="2400" dirty="0" smtClean="0"/>
              <a:t>deploys passive </a:t>
            </a:r>
            <a:r>
              <a:rPr lang="en-US" sz="2400" dirty="0" smtClean="0"/>
              <a:t>samplers in air sampling </a:t>
            </a:r>
            <a:r>
              <a:rPr lang="en-US" sz="2400" dirty="0" smtClean="0"/>
              <a:t>cage (left); </a:t>
            </a:r>
            <a:r>
              <a:rPr lang="en-US" sz="2400" dirty="0" smtClean="0"/>
              <a:t>an air </a:t>
            </a:r>
            <a:r>
              <a:rPr lang="en-US" sz="2400" dirty="0"/>
              <a:t>sampling cage with a producing fracking well pad in the </a:t>
            </a:r>
            <a:r>
              <a:rPr lang="en-US" sz="2400" dirty="0" smtClean="0"/>
              <a:t>background (right).</a:t>
            </a:r>
            <a:endParaRPr lang="en-US" sz="2400" b="1" dirty="0"/>
          </a:p>
          <a:p>
            <a:r>
              <a:rPr lang="en-US" sz="2400" dirty="0" smtClean="0"/>
              <a:t>.</a:t>
            </a:r>
            <a:endParaRPr lang="en-US" sz="2400" b="1" dirty="0"/>
          </a:p>
        </p:txBody>
      </p:sp>
      <p:sp>
        <p:nvSpPr>
          <p:cNvPr id="66" name="TextBox 65"/>
          <p:cNvSpPr txBox="1"/>
          <p:nvPr/>
        </p:nvSpPr>
        <p:spPr>
          <a:xfrm>
            <a:off x="20852606" y="27581284"/>
            <a:ext cx="6451862" cy="830997"/>
          </a:xfrm>
          <a:prstGeom prst="rect">
            <a:avLst/>
          </a:prstGeom>
          <a:noFill/>
        </p:spPr>
        <p:txBody>
          <a:bodyPr wrap="square" rtlCol="0">
            <a:spAutoFit/>
          </a:bodyPr>
          <a:lstStyle/>
          <a:p>
            <a:r>
              <a:rPr lang="en-US" sz="2400" b="1" dirty="0" smtClean="0"/>
              <a:t>Figure 2</a:t>
            </a:r>
            <a:r>
              <a:rPr lang="en-US" sz="2400" dirty="0" smtClean="0"/>
              <a:t>: Visual explanation of three distance groups used in data analysis. </a:t>
            </a:r>
            <a:endParaRPr lang="en-US" sz="2400" b="1" dirty="0"/>
          </a:p>
        </p:txBody>
      </p:sp>
      <p:sp>
        <p:nvSpPr>
          <p:cNvPr id="68" name="Text Box 41"/>
          <p:cNvSpPr txBox="1">
            <a:spLocks noChangeArrowheads="1"/>
          </p:cNvSpPr>
          <p:nvPr/>
        </p:nvSpPr>
        <p:spPr bwMode="auto">
          <a:xfrm>
            <a:off x="998748" y="40070881"/>
            <a:ext cx="28508695" cy="2400648"/>
          </a:xfrm>
          <a:prstGeom prst="roundRect">
            <a:avLst/>
          </a:prstGeom>
          <a:noFill/>
          <a:ln>
            <a:noFill/>
          </a:ln>
          <a:extLst/>
        </p:spPr>
        <p:style>
          <a:lnRef idx="2">
            <a:schemeClr val="accent1"/>
          </a:lnRef>
          <a:fillRef idx="1">
            <a:schemeClr val="lt1"/>
          </a:fillRef>
          <a:effectRef idx="0">
            <a:schemeClr val="accent1"/>
          </a:effectRef>
          <a:fontRef idx="minor">
            <a:schemeClr val="dk1"/>
          </a:fontRef>
        </p:style>
        <p:txBody>
          <a:bodyPr wrap="square" lIns="91431" tIns="45716" rIns="91431" bIns="45716">
            <a:spAutoFit/>
          </a:bodyPr>
          <a:lstStyle>
            <a:lvl1pPr eaLnBrk="0" hangingPunct="0">
              <a:defRPr sz="2000">
                <a:solidFill>
                  <a:schemeClr val="tx1"/>
                </a:solidFill>
                <a:latin typeface="Arial" charset="0"/>
                <a:ea typeface="ＭＳ Ｐゴシック" pitchFamily="34" charset="-128"/>
              </a:defRPr>
            </a:lvl1pPr>
            <a:lvl2pPr eaLnBrk="0" hangingPunct="0">
              <a:defRPr sz="2000">
                <a:solidFill>
                  <a:schemeClr val="tx1"/>
                </a:solidFill>
                <a:latin typeface="Arial" charset="0"/>
                <a:ea typeface="ＭＳ Ｐゴシック" pitchFamily="34" charset="-128"/>
              </a:defRPr>
            </a:lvl2pPr>
            <a:lvl3pPr eaLnBrk="0" hangingPunct="0">
              <a:defRPr sz="2000">
                <a:solidFill>
                  <a:schemeClr val="tx1"/>
                </a:solidFill>
                <a:latin typeface="Arial" charset="0"/>
                <a:ea typeface="ＭＳ Ｐゴシック" pitchFamily="34" charset="-128"/>
              </a:defRPr>
            </a:lvl3pPr>
            <a:lvl4pPr eaLnBrk="0" hangingPunct="0">
              <a:defRPr sz="2000">
                <a:solidFill>
                  <a:schemeClr val="tx1"/>
                </a:solidFill>
                <a:latin typeface="Arial" charset="0"/>
                <a:ea typeface="ＭＳ Ｐゴシック" pitchFamily="34" charset="-128"/>
              </a:defRPr>
            </a:lvl4pPr>
            <a:lvl5pPr eaLnBrk="0" hangingPunct="0">
              <a:defRPr sz="2000">
                <a:solidFill>
                  <a:schemeClr val="tx1"/>
                </a:solidFill>
                <a:latin typeface="Arial" charset="0"/>
                <a:ea typeface="ＭＳ Ｐゴシック" pitchFamily="34" charset="-128"/>
              </a:defRPr>
            </a:lvl5pPr>
            <a:lvl6pPr marL="457200" eaLnBrk="0" fontAlgn="base" hangingPunct="0">
              <a:spcBef>
                <a:spcPct val="0"/>
              </a:spcBef>
              <a:spcAft>
                <a:spcPct val="0"/>
              </a:spcAft>
              <a:defRPr sz="2000">
                <a:solidFill>
                  <a:schemeClr val="tx1"/>
                </a:solidFill>
                <a:latin typeface="Arial" charset="0"/>
                <a:ea typeface="ＭＳ Ｐゴシック" pitchFamily="34" charset="-128"/>
              </a:defRPr>
            </a:lvl6pPr>
            <a:lvl7pPr marL="914400" eaLnBrk="0" fontAlgn="base" hangingPunct="0">
              <a:spcBef>
                <a:spcPct val="0"/>
              </a:spcBef>
              <a:spcAft>
                <a:spcPct val="0"/>
              </a:spcAft>
              <a:defRPr sz="2000">
                <a:solidFill>
                  <a:schemeClr val="tx1"/>
                </a:solidFill>
                <a:latin typeface="Arial" charset="0"/>
                <a:ea typeface="ＭＳ Ｐゴシック" pitchFamily="34" charset="-128"/>
              </a:defRPr>
            </a:lvl7pPr>
            <a:lvl8pPr marL="1371600" eaLnBrk="0" fontAlgn="base" hangingPunct="0">
              <a:spcBef>
                <a:spcPct val="0"/>
              </a:spcBef>
              <a:spcAft>
                <a:spcPct val="0"/>
              </a:spcAft>
              <a:defRPr sz="2000">
                <a:solidFill>
                  <a:schemeClr val="tx1"/>
                </a:solidFill>
                <a:latin typeface="Arial" charset="0"/>
                <a:ea typeface="ＭＳ Ｐゴシック" pitchFamily="34" charset="-128"/>
              </a:defRPr>
            </a:lvl8pPr>
            <a:lvl9pPr marL="1828800" eaLnBrk="0" fontAlgn="base" hangingPunct="0">
              <a:spcBef>
                <a:spcPct val="0"/>
              </a:spcBef>
              <a:spcAft>
                <a:spcPct val="0"/>
              </a:spcAft>
              <a:defRPr sz="2000">
                <a:solidFill>
                  <a:schemeClr val="tx1"/>
                </a:solidFill>
                <a:latin typeface="Arial" charset="0"/>
                <a:ea typeface="ＭＳ Ｐゴシック" pitchFamily="34" charset="-128"/>
              </a:defRPr>
            </a:lvl9pPr>
          </a:lstStyle>
          <a:p>
            <a:pPr>
              <a:buClr>
                <a:srgbClr val="FF0000"/>
              </a:buClr>
              <a:defRPr/>
            </a:pPr>
            <a:r>
              <a:rPr lang="en-US" sz="3000" b="1" dirty="0" smtClean="0"/>
              <a:t>References</a:t>
            </a:r>
          </a:p>
          <a:p>
            <a:pPr>
              <a:spcAft>
                <a:spcPts val="1398"/>
              </a:spcAft>
              <a:buClr>
                <a:srgbClr val="FF0000"/>
              </a:buClr>
              <a:defRPr/>
            </a:pPr>
            <a:r>
              <a:rPr lang="en-US" sz="1500" baseline="30000" dirty="0" smtClean="0">
                <a:latin typeface="Times New Roman" panose="02020603050405020304" pitchFamily="18" charset="0"/>
                <a:cs typeface="Times New Roman" panose="02020603050405020304" pitchFamily="18" charset="0"/>
              </a:rPr>
              <a:t>1</a:t>
            </a:r>
            <a:r>
              <a:rPr lang="en-US" sz="1500" dirty="0" smtClean="0">
                <a:latin typeface="Times New Roman" panose="02020603050405020304" pitchFamily="18" charset="0"/>
                <a:cs typeface="Times New Roman" panose="02020603050405020304" pitchFamily="18" charset="0"/>
              </a:rPr>
              <a:t>Energy Institute of America, 2011; </a:t>
            </a:r>
            <a:r>
              <a:rPr lang="en-US" sz="1500" baseline="30000" dirty="0" smtClean="0">
                <a:latin typeface="Times New Roman" panose="02020603050405020304" pitchFamily="18" charset="0"/>
                <a:cs typeface="Times New Roman" panose="02020603050405020304" pitchFamily="18" charset="0"/>
              </a:rPr>
              <a:t>2</a:t>
            </a:r>
            <a:r>
              <a:rPr lang="en-US" sz="1500" dirty="0" smtClean="0">
                <a:latin typeface="Times New Roman" panose="02020603050405020304" pitchFamily="18" charset="0"/>
                <a:cs typeface="Times New Roman" panose="02020603050405020304" pitchFamily="18" charset="0"/>
              </a:rPr>
              <a:t>McKenzie LM, Witter RZ, Newman LS, &amp; Adgate JL (2012) Human health risk assessment of air emissions from development of unconventional natural gas resources. Sci. Total Environ. 424:79-87. </a:t>
            </a:r>
            <a:r>
              <a:rPr lang="en-US" sz="1500" baseline="30000" dirty="0" smtClean="0">
                <a:latin typeface="Times New Roman" panose="02020603050405020304" pitchFamily="18" charset="0"/>
                <a:cs typeface="Times New Roman" panose="02020603050405020304" pitchFamily="18" charset="0"/>
              </a:rPr>
              <a:t>3</a:t>
            </a:r>
            <a:r>
              <a:rPr lang="en-US" sz="1500" dirty="0" smtClean="0">
                <a:latin typeface="Times New Roman" panose="02020603050405020304" pitchFamily="18" charset="0"/>
                <a:cs typeface="Times New Roman" panose="02020603050405020304" pitchFamily="18" charset="0"/>
              </a:rPr>
              <a:t>McKenzie LM, et al. (2014) Birth Outcomes and Maternal Residential Proximity to Natural Gas Development in Rural Colorado. Environmental health perspectives. </a:t>
            </a:r>
            <a:r>
              <a:rPr lang="en-US" sz="1500" baseline="30000" dirty="0" smtClean="0">
                <a:latin typeface="Times New Roman" panose="02020603050405020304" pitchFamily="18" charset="0"/>
                <a:cs typeface="Times New Roman" panose="02020603050405020304" pitchFamily="18" charset="0"/>
              </a:rPr>
              <a:t>4</a:t>
            </a:r>
            <a:r>
              <a:rPr lang="en-US" sz="1500" dirty="0" smtClean="0">
                <a:latin typeface="Times New Roman" panose="02020603050405020304" pitchFamily="18" charset="0"/>
                <a:cs typeface="Times New Roman" panose="02020603050405020304" pitchFamily="18" charset="0"/>
              </a:rPr>
              <a:t>Goldstein BD, et al. (2014) The Role of Toxicological Science in Meeting the Challenges and Opportunities of Hydraulic Fracturing. Toxicological Sciences:kfu061. </a:t>
            </a:r>
            <a:r>
              <a:rPr lang="en-US" sz="1500" baseline="30000" dirty="0" smtClean="0">
                <a:latin typeface="Times New Roman" panose="02020603050405020304" pitchFamily="18" charset="0"/>
                <a:cs typeface="Times New Roman" panose="02020603050405020304" pitchFamily="18" charset="0"/>
              </a:rPr>
              <a:t>5</a:t>
            </a:r>
            <a:r>
              <a:rPr lang="en-US" sz="1500" dirty="0" smtClean="0">
                <a:latin typeface="Times New Roman" panose="02020603050405020304" pitchFamily="18" charset="0"/>
                <a:cs typeface="Times New Roman" panose="02020603050405020304" pitchFamily="18" charset="0"/>
              </a:rPr>
              <a:t>Adgate JL, Goldstein BD, McKenzie LM (2014) Potential public health hazards, exposures and health effects from unconventional natural gas development. Environmental Science &amp; Technology. </a:t>
            </a:r>
            <a:r>
              <a:rPr lang="en-US" sz="1500" baseline="30000" dirty="0" smtClean="0">
                <a:latin typeface="Times New Roman" panose="02020603050405020304" pitchFamily="18" charset="0"/>
                <a:cs typeface="Times New Roman" panose="02020603050405020304" pitchFamily="18" charset="0"/>
              </a:rPr>
              <a:t>6</a:t>
            </a:r>
            <a:r>
              <a:rPr lang="en-US" sz="1500" dirty="0" smtClean="0">
                <a:latin typeface="Times New Roman" panose="02020603050405020304" pitchFamily="18" charset="0"/>
                <a:cs typeface="Times New Roman" panose="02020603050405020304" pitchFamily="18" charset="0"/>
              </a:rPr>
              <a:t>Sommariva R, et al. (2014) Observations of the Release of Non-methane Hydrocarbons from Fractured Shale. Environmental Science &amp; Technology. </a:t>
            </a:r>
            <a:r>
              <a:rPr lang="en-US" sz="1500" baseline="30000" dirty="0" smtClean="0">
                <a:latin typeface="Times New Roman" panose="02020603050405020304" pitchFamily="18" charset="0"/>
                <a:cs typeface="Times New Roman" panose="02020603050405020304" pitchFamily="18" charset="0"/>
              </a:rPr>
              <a:t>7</a:t>
            </a:r>
            <a:r>
              <a:rPr lang="en-US" sz="1500" dirty="0" smtClean="0">
                <a:latin typeface="Times New Roman" panose="02020603050405020304" pitchFamily="18" charset="0"/>
                <a:cs typeface="Times New Roman" panose="02020603050405020304" pitchFamily="18" charset="0"/>
              </a:rPr>
              <a:t>Colborn T, Schultz K, Herrick L, &amp; Kwiatkowski C (2014) An Exploratory Study of Air Quality Near Natural Gas Operations. Hum. Ecol. Risk Assess. 20(1):86-105. </a:t>
            </a:r>
            <a:r>
              <a:rPr lang="en-US" sz="1500" baseline="30000" dirty="0" smtClean="0">
                <a:latin typeface="Times New Roman" panose="02020603050405020304" pitchFamily="18" charset="0"/>
                <a:cs typeface="Times New Roman" panose="02020603050405020304" pitchFamily="18" charset="0"/>
              </a:rPr>
              <a:t>8</a:t>
            </a:r>
            <a:r>
              <a:rPr lang="en-US" sz="1500" dirty="0" smtClean="0">
                <a:latin typeface="Times New Roman" panose="02020603050405020304" pitchFamily="18" charset="0"/>
                <a:cs typeface="Times New Roman" panose="02020603050405020304" pitchFamily="18" charset="0"/>
              </a:rPr>
              <a:t>Huckins JN, Petty JD, Booij K. (2006) Monitors of Organic Chemicals in the Environment (Springer, New York). </a:t>
            </a:r>
            <a:r>
              <a:rPr lang="en-US" sz="1500" baseline="30000" dirty="0" smtClean="0">
                <a:latin typeface="Times New Roman" panose="02020603050405020304" pitchFamily="18" charset="0"/>
                <a:cs typeface="Times New Roman" panose="02020603050405020304" pitchFamily="18" charset="0"/>
              </a:rPr>
              <a:t>9</a:t>
            </a:r>
            <a:r>
              <a:rPr lang="en-US" sz="1500" dirty="0" smtClean="0">
                <a:latin typeface="Times New Roman" panose="02020603050405020304" pitchFamily="18" charset="0"/>
                <a:cs typeface="Times New Roman" panose="02020603050405020304" pitchFamily="18" charset="0"/>
              </a:rPr>
              <a:t>Simcik MF, Zhang H, Eisenreich SJ, Franz TP (1997) Urban Contamination of the Chicago/Coastal Lake Michigan Atmosphere by PCBs and PAHs during AEOLOS. Environmental Science &amp; Technology 31(7):2141-2147. </a:t>
            </a:r>
            <a:r>
              <a:rPr lang="en-US" sz="1500" baseline="30000" dirty="0" smtClean="0">
                <a:latin typeface="Times New Roman" panose="02020603050405020304" pitchFamily="18" charset="0"/>
                <a:cs typeface="Times New Roman" panose="02020603050405020304" pitchFamily="18" charset="0"/>
              </a:rPr>
              <a:t>10</a:t>
            </a:r>
            <a:r>
              <a:rPr lang="en-US" sz="1500" dirty="0" smtClean="0">
                <a:latin typeface="Times New Roman" panose="02020603050405020304" pitchFamily="18" charset="0"/>
                <a:cs typeface="Times New Roman" panose="02020603050405020304" pitchFamily="18" charset="0"/>
              </a:rPr>
              <a:t>Ravindra K, et al. (2006) Seasonal and site-specific variation in vapour and aerosol phase PAHs over Flanders (Belgium) and their relation with anthropogenic activities. Atmospheric Environment 40(4):771-785. </a:t>
            </a:r>
            <a:r>
              <a:rPr lang="en-US" sz="1500" baseline="30000" dirty="0" smtClean="0">
                <a:latin typeface="Times New Roman" panose="02020603050405020304" pitchFamily="18" charset="0"/>
                <a:cs typeface="Times New Roman" panose="02020603050405020304" pitchFamily="18" charset="0"/>
              </a:rPr>
              <a:t>11</a:t>
            </a:r>
            <a:r>
              <a:rPr lang="en-US" sz="1500" dirty="0" smtClean="0">
                <a:latin typeface="Times New Roman" panose="02020603050405020304" pitchFamily="18" charset="0"/>
                <a:cs typeface="Times New Roman" panose="02020603050405020304" pitchFamily="18" charset="0"/>
              </a:rPr>
              <a:t>Khairy MA &amp; Lohmann R (2012) Field Validation of Polyethylene Passive Air Samplers for Parent and Alkylated PAHs in Alexandria, Egypt. Environmental Science &amp; Technology 46(7):3990-3998. </a:t>
            </a:r>
            <a:r>
              <a:rPr lang="en-US" sz="1500" baseline="30000" dirty="0" smtClean="0">
                <a:latin typeface="Times New Roman" panose="02020603050405020304" pitchFamily="18" charset="0"/>
                <a:cs typeface="Times New Roman" panose="02020603050405020304" pitchFamily="18" charset="0"/>
              </a:rPr>
              <a:t>12</a:t>
            </a:r>
            <a:r>
              <a:rPr lang="en-US" sz="1500" dirty="0" smtClean="0">
                <a:latin typeface="Times New Roman" panose="02020603050405020304" pitchFamily="18" charset="0"/>
                <a:cs typeface="Times New Roman" panose="02020603050405020304" pitchFamily="18" charset="0"/>
              </a:rPr>
              <a:t>Tidwell LG, Allan SE, O'Connell SG, Hobbie KA, Smith BW, Anderson KA. (submitted 2014) PAH and OPAH Air-Water Exchange during the Deepwater Horizon Oil Spill. </a:t>
            </a:r>
            <a:r>
              <a:rPr lang="en-US" sz="1500" baseline="30000" dirty="0" smtClean="0">
                <a:latin typeface="Times New Roman" panose="02020603050405020304" pitchFamily="18" charset="0"/>
                <a:cs typeface="Times New Roman" panose="02020603050405020304" pitchFamily="18" charset="0"/>
              </a:rPr>
              <a:t>13</a:t>
            </a:r>
            <a:r>
              <a:rPr lang="en-US" sz="1500" dirty="0" smtClean="0">
                <a:latin typeface="Times New Roman" panose="02020603050405020304" pitchFamily="18" charset="0"/>
                <a:cs typeface="Times New Roman" panose="02020603050405020304" pitchFamily="18" charset="0"/>
              </a:rPr>
              <a:t>EPA, U. S. (2010). Development of a Relative Potency Factor (RPF) Approach for Polycyclic Aromatic Hydrocarbon (PAH) Mixtures. Washington, D.C. </a:t>
            </a:r>
            <a:r>
              <a:rPr lang="en-US" sz="1500" baseline="30000" dirty="0" smtClean="0">
                <a:latin typeface="Times New Roman" panose="02020603050405020304" pitchFamily="18" charset="0"/>
                <a:cs typeface="Times New Roman" panose="02020603050405020304" pitchFamily="18" charset="0"/>
              </a:rPr>
              <a:t>14</a:t>
            </a:r>
            <a:r>
              <a:rPr lang="en-US" sz="1500" dirty="0" smtClean="0">
                <a:latin typeface="Times New Roman" panose="02020603050405020304" pitchFamily="18" charset="0"/>
                <a:cs typeface="Times New Roman" panose="02020603050405020304" pitchFamily="18" charset="0"/>
              </a:rPr>
              <a:t>EPA, U. S. (2014). Memo: Recommended Default Exposure Factors. Office of Solid Waste and Emergency Response. Washington, D.C.</a:t>
            </a:r>
            <a:endParaRPr lang="en-US" sz="1500" dirty="0">
              <a:latin typeface="Times New Roman" panose="02020603050405020304" pitchFamily="18" charset="0"/>
              <a:cs typeface="Times New Roman" panose="02020603050405020304" pitchFamily="18" charset="0"/>
            </a:endParaRPr>
          </a:p>
        </p:txBody>
      </p:sp>
      <p:sp>
        <p:nvSpPr>
          <p:cNvPr id="69" name="Text Box 41"/>
          <p:cNvSpPr txBox="1">
            <a:spLocks noChangeArrowheads="1"/>
          </p:cNvSpPr>
          <p:nvPr/>
        </p:nvSpPr>
        <p:spPr bwMode="auto">
          <a:xfrm>
            <a:off x="19573650" y="36108481"/>
            <a:ext cx="10041956" cy="3961359"/>
          </a:xfrm>
          <a:prstGeom prst="roundRect">
            <a:avLst/>
          </a:prstGeom>
          <a:noFill/>
          <a:ln w="3175">
            <a:noFill/>
            <a:prstDash val="sysDash"/>
          </a:ln>
          <a:extLst/>
        </p:spPr>
        <p:style>
          <a:lnRef idx="2">
            <a:schemeClr val="dk1"/>
          </a:lnRef>
          <a:fillRef idx="1">
            <a:schemeClr val="lt1"/>
          </a:fillRef>
          <a:effectRef idx="0">
            <a:schemeClr val="dk1"/>
          </a:effectRef>
          <a:fontRef idx="minor">
            <a:schemeClr val="dk1"/>
          </a:fontRef>
        </p:style>
        <p:txBody>
          <a:bodyPr wrap="square" lIns="91431" tIns="45716" rIns="91431" bIns="45716">
            <a:spAutoFit/>
          </a:bodyPr>
          <a:lstStyle>
            <a:lvl1pPr eaLnBrk="0" hangingPunct="0">
              <a:defRPr sz="2000">
                <a:solidFill>
                  <a:schemeClr val="tx1"/>
                </a:solidFill>
                <a:latin typeface="Arial" charset="0"/>
                <a:ea typeface="ＭＳ Ｐゴシック" pitchFamily="34" charset="-128"/>
              </a:defRPr>
            </a:lvl1pPr>
            <a:lvl2pPr eaLnBrk="0" hangingPunct="0">
              <a:defRPr sz="2000">
                <a:solidFill>
                  <a:schemeClr val="tx1"/>
                </a:solidFill>
                <a:latin typeface="Arial" charset="0"/>
                <a:ea typeface="ＭＳ Ｐゴシック" pitchFamily="34" charset="-128"/>
              </a:defRPr>
            </a:lvl2pPr>
            <a:lvl3pPr eaLnBrk="0" hangingPunct="0">
              <a:defRPr sz="2000">
                <a:solidFill>
                  <a:schemeClr val="tx1"/>
                </a:solidFill>
                <a:latin typeface="Arial" charset="0"/>
                <a:ea typeface="ＭＳ Ｐゴシック" pitchFamily="34" charset="-128"/>
              </a:defRPr>
            </a:lvl3pPr>
            <a:lvl4pPr eaLnBrk="0" hangingPunct="0">
              <a:defRPr sz="2000">
                <a:solidFill>
                  <a:schemeClr val="tx1"/>
                </a:solidFill>
                <a:latin typeface="Arial" charset="0"/>
                <a:ea typeface="ＭＳ Ｐゴシック" pitchFamily="34" charset="-128"/>
              </a:defRPr>
            </a:lvl4pPr>
            <a:lvl5pPr eaLnBrk="0" hangingPunct="0">
              <a:defRPr sz="2000">
                <a:solidFill>
                  <a:schemeClr val="tx1"/>
                </a:solidFill>
                <a:latin typeface="Arial" charset="0"/>
                <a:ea typeface="ＭＳ Ｐゴシック" pitchFamily="34" charset="-128"/>
              </a:defRPr>
            </a:lvl5pPr>
            <a:lvl6pPr marL="457200" eaLnBrk="0" fontAlgn="base" hangingPunct="0">
              <a:spcBef>
                <a:spcPct val="0"/>
              </a:spcBef>
              <a:spcAft>
                <a:spcPct val="0"/>
              </a:spcAft>
              <a:defRPr sz="2000">
                <a:solidFill>
                  <a:schemeClr val="tx1"/>
                </a:solidFill>
                <a:latin typeface="Arial" charset="0"/>
                <a:ea typeface="ＭＳ Ｐゴシック" pitchFamily="34" charset="-128"/>
              </a:defRPr>
            </a:lvl6pPr>
            <a:lvl7pPr marL="914400" eaLnBrk="0" fontAlgn="base" hangingPunct="0">
              <a:spcBef>
                <a:spcPct val="0"/>
              </a:spcBef>
              <a:spcAft>
                <a:spcPct val="0"/>
              </a:spcAft>
              <a:defRPr sz="2000">
                <a:solidFill>
                  <a:schemeClr val="tx1"/>
                </a:solidFill>
                <a:latin typeface="Arial" charset="0"/>
                <a:ea typeface="ＭＳ Ｐゴシック" pitchFamily="34" charset="-128"/>
              </a:defRPr>
            </a:lvl7pPr>
            <a:lvl8pPr marL="1371600" eaLnBrk="0" fontAlgn="base" hangingPunct="0">
              <a:spcBef>
                <a:spcPct val="0"/>
              </a:spcBef>
              <a:spcAft>
                <a:spcPct val="0"/>
              </a:spcAft>
              <a:defRPr sz="2000">
                <a:solidFill>
                  <a:schemeClr val="tx1"/>
                </a:solidFill>
                <a:latin typeface="Arial" charset="0"/>
                <a:ea typeface="ＭＳ Ｐゴシック" pitchFamily="34" charset="-128"/>
              </a:defRPr>
            </a:lvl8pPr>
            <a:lvl9pPr marL="1828800" eaLnBrk="0" fontAlgn="base" hangingPunct="0">
              <a:spcBef>
                <a:spcPct val="0"/>
              </a:spcBef>
              <a:spcAft>
                <a:spcPct val="0"/>
              </a:spcAft>
              <a:defRPr sz="2000">
                <a:solidFill>
                  <a:schemeClr val="tx1"/>
                </a:solidFill>
                <a:latin typeface="Arial" charset="0"/>
                <a:ea typeface="ＭＳ Ｐゴシック" pitchFamily="34" charset="-128"/>
              </a:defRPr>
            </a:lvl9pPr>
          </a:lstStyle>
          <a:p>
            <a:pPr>
              <a:spcAft>
                <a:spcPts val="1398"/>
              </a:spcAft>
              <a:buClr>
                <a:srgbClr val="FF0000"/>
              </a:buClr>
              <a:defRPr/>
            </a:pPr>
            <a:r>
              <a:rPr lang="en-US" sz="3500" b="1" dirty="0" smtClean="0"/>
              <a:t>Acknowledgements</a:t>
            </a:r>
          </a:p>
          <a:p>
            <a:pPr>
              <a:spcAft>
                <a:spcPts val="1398"/>
              </a:spcAft>
              <a:buClr>
                <a:srgbClr val="FF0000"/>
              </a:buClr>
              <a:defRPr/>
            </a:pPr>
            <a:r>
              <a:rPr lang="en-US" dirty="0" smtClean="0">
                <a:latin typeface="+mn-lt"/>
              </a:rPr>
              <a:t>We </a:t>
            </a:r>
            <a:r>
              <a:rPr lang="en-US" dirty="0">
                <a:latin typeface="+mn-lt"/>
              </a:rPr>
              <a:t>acknowledge G. Wilson, R. Scott, J. Padilla, G. Points and M. McCartney of the OSU Food Safety and Environmental Stewardship Program for help with </a:t>
            </a:r>
            <a:r>
              <a:rPr lang="en-US" dirty="0" smtClean="0">
                <a:latin typeface="+mn-lt"/>
              </a:rPr>
              <a:t>analysis, Dr</a:t>
            </a:r>
            <a:r>
              <a:rPr lang="en-US" dirty="0">
                <a:latin typeface="+mn-lt"/>
              </a:rPr>
              <a:t>. </a:t>
            </a:r>
            <a:r>
              <a:rPr lang="en-US" dirty="0" smtClean="0">
                <a:latin typeface="+mn-lt"/>
              </a:rPr>
              <a:t>D. Rohlman </a:t>
            </a:r>
            <a:r>
              <a:rPr lang="en-US" dirty="0">
                <a:latin typeface="+mn-lt"/>
              </a:rPr>
              <a:t>of the OSU Environmental Health Sciences </a:t>
            </a:r>
            <a:r>
              <a:rPr lang="en-US" dirty="0" smtClean="0">
                <a:latin typeface="+mn-lt"/>
              </a:rPr>
              <a:t>Center (EHSC) </a:t>
            </a:r>
            <a:r>
              <a:rPr lang="en-US" dirty="0">
                <a:latin typeface="+mn-lt"/>
              </a:rPr>
              <a:t>Community Outreach and Engagement Core (COEC</a:t>
            </a:r>
            <a:r>
              <a:rPr lang="en-US" dirty="0" smtClean="0">
                <a:latin typeface="+mn-lt"/>
              </a:rPr>
              <a:t>), </a:t>
            </a:r>
            <a:r>
              <a:rPr lang="en-US" dirty="0">
                <a:latin typeface="+mn-lt"/>
              </a:rPr>
              <a:t>S. Elam from the University of Cincinnati (UC), </a:t>
            </a:r>
            <a:r>
              <a:rPr lang="en-US" dirty="0" smtClean="0">
                <a:latin typeface="+mn-lt"/>
              </a:rPr>
              <a:t> EHSC </a:t>
            </a:r>
            <a:r>
              <a:rPr lang="en-US" dirty="0">
                <a:latin typeface="+mn-lt"/>
              </a:rPr>
              <a:t>COEC, J. Alden (UC) and Paul Feezel of Carroll Concerned </a:t>
            </a:r>
            <a:r>
              <a:rPr lang="en-US" dirty="0" smtClean="0">
                <a:latin typeface="+mn-lt"/>
              </a:rPr>
              <a:t>Citizens, all </a:t>
            </a:r>
            <a:r>
              <a:rPr lang="en-US" dirty="0">
                <a:latin typeface="+mn-lt"/>
              </a:rPr>
              <a:t>for assistance with volunteer recruitment and </a:t>
            </a:r>
            <a:r>
              <a:rPr lang="en-US" dirty="0" smtClean="0">
                <a:latin typeface="+mn-lt"/>
              </a:rPr>
              <a:t>communication, </a:t>
            </a:r>
            <a:r>
              <a:rPr lang="en-US" dirty="0">
                <a:latin typeface="+mn-lt"/>
              </a:rPr>
              <a:t>P. Kuhnell (UC) for mapping sample </a:t>
            </a:r>
            <a:r>
              <a:rPr lang="en-US" dirty="0" smtClean="0">
                <a:latin typeface="+mn-lt"/>
              </a:rPr>
              <a:t>sites, and </a:t>
            </a:r>
            <a:r>
              <a:rPr lang="en-US" dirty="0">
                <a:latin typeface="+mn-lt"/>
              </a:rPr>
              <a:t>the volunteer participants in Ohio for making this study possible. This work was funded by the National Institute of Environmental Health Sciences grants to UC</a:t>
            </a:r>
            <a:r>
              <a:rPr lang="en-US" dirty="0" smtClean="0">
                <a:latin typeface="+mn-lt"/>
              </a:rPr>
              <a:t>: P30-ES06096 </a:t>
            </a:r>
            <a:r>
              <a:rPr lang="en-US" dirty="0">
                <a:latin typeface="+mn-lt"/>
              </a:rPr>
              <a:t>and OSU: P30-ES000210. </a:t>
            </a:r>
            <a:endParaRPr lang="en-US" dirty="0" smtClean="0">
              <a:latin typeface="+mn-lt"/>
              <a:cs typeface="Times New Roman" panose="02020603050405020304" pitchFamily="18" charset="0"/>
            </a:endParaRPr>
          </a:p>
        </p:txBody>
      </p:sp>
      <p:grpSp>
        <p:nvGrpSpPr>
          <p:cNvPr id="71" name="Group 70"/>
          <p:cNvGrpSpPr/>
          <p:nvPr/>
        </p:nvGrpSpPr>
        <p:grpSpPr>
          <a:xfrm>
            <a:off x="739067" y="28537386"/>
            <a:ext cx="6772143" cy="5783792"/>
            <a:chOff x="43717809" y="14959274"/>
            <a:chExt cx="6251711" cy="5783792"/>
          </a:xfrm>
        </p:grpSpPr>
        <p:graphicFrame>
          <p:nvGraphicFramePr>
            <p:cNvPr id="72" name="Content Placeholder 3"/>
            <p:cNvGraphicFramePr>
              <a:graphicFrameLocks/>
            </p:cNvGraphicFramePr>
            <p:nvPr>
              <p:extLst>
                <p:ext uri="{D42A27DB-BD31-4B8C-83A1-F6EECF244321}">
                  <p14:modId xmlns:p14="http://schemas.microsoft.com/office/powerpoint/2010/main" val="1412557691"/>
                </p:ext>
              </p:extLst>
            </p:nvPr>
          </p:nvGraphicFramePr>
          <p:xfrm>
            <a:off x="43717809" y="14959274"/>
            <a:ext cx="6251711" cy="5783792"/>
          </p:xfrm>
          <a:graphic>
            <a:graphicData uri="http://schemas.openxmlformats.org/drawingml/2006/chart">
              <c:chart xmlns:c="http://schemas.openxmlformats.org/drawingml/2006/chart" xmlns:r="http://schemas.openxmlformats.org/officeDocument/2006/relationships" r:id="rId6"/>
            </a:graphicData>
          </a:graphic>
        </p:graphicFrame>
        <p:sp>
          <p:nvSpPr>
            <p:cNvPr id="73" name="TextBox 72"/>
            <p:cNvSpPr txBox="1"/>
            <p:nvPr/>
          </p:nvSpPr>
          <p:spPr>
            <a:xfrm>
              <a:off x="44729400" y="19468709"/>
              <a:ext cx="5237246" cy="486364"/>
            </a:xfrm>
            <a:prstGeom prst="rect">
              <a:avLst/>
            </a:prstGeom>
            <a:noFill/>
          </p:spPr>
          <p:txBody>
            <a:bodyPr wrap="square" rtlCol="0">
              <a:spAutoFit/>
            </a:bodyPr>
            <a:lstStyle/>
            <a:p>
              <a:pPr algn="ctr"/>
              <a:r>
                <a:rPr lang="en-US" sz="2500" dirty="0" smtClean="0"/>
                <a:t>&lt;0.1              0.1-1              &gt;1.0</a:t>
              </a:r>
              <a:endParaRPr lang="en-US" sz="2500" dirty="0"/>
            </a:p>
          </p:txBody>
        </p:sp>
      </p:grpSp>
      <p:sp>
        <p:nvSpPr>
          <p:cNvPr id="74" name="TextBox 73"/>
          <p:cNvSpPr txBox="1"/>
          <p:nvPr/>
        </p:nvSpPr>
        <p:spPr>
          <a:xfrm>
            <a:off x="12525514" y="24127035"/>
            <a:ext cx="14910253" cy="861774"/>
          </a:xfrm>
          <a:prstGeom prst="rect">
            <a:avLst/>
          </a:prstGeom>
          <a:noFill/>
        </p:spPr>
        <p:txBody>
          <a:bodyPr wrap="square" rtlCol="0">
            <a:spAutoFit/>
          </a:bodyPr>
          <a:lstStyle/>
          <a:p>
            <a:r>
              <a:rPr lang="en-US" sz="2400" b="1" dirty="0" smtClean="0"/>
              <a:t>Average </a:t>
            </a:r>
            <a:r>
              <a:rPr lang="en-US" sz="2400" b="1" dirty="0"/>
              <a:t>sum of 14 </a:t>
            </a:r>
            <a:r>
              <a:rPr lang="en-US" sz="2400" b="1" dirty="0" smtClean="0"/>
              <a:t>PAHs, compared </a:t>
            </a:r>
            <a:r>
              <a:rPr lang="en-US" sz="2400" b="1" dirty="0"/>
              <a:t>to previous </a:t>
            </a:r>
            <a:r>
              <a:rPr lang="en-US" sz="2400" b="1" dirty="0" smtClean="0"/>
              <a:t>studies</a:t>
            </a:r>
            <a:r>
              <a:rPr lang="en-US" sz="2400" b="1" baseline="30000" dirty="0" smtClean="0"/>
              <a:t>9-12</a:t>
            </a:r>
            <a:r>
              <a:rPr lang="en-US" sz="2400" b="1" dirty="0" smtClean="0"/>
              <a:t>. </a:t>
            </a:r>
            <a:r>
              <a:rPr lang="en-US" sz="2400" dirty="0"/>
              <a:t>All data are vapor phase PAHs</a:t>
            </a:r>
            <a:r>
              <a:rPr lang="en-US" sz="2400" dirty="0" smtClean="0"/>
              <a:t>. PAHs closest to fracking activity are roughly an order of magnitude higher than in </a:t>
            </a:r>
            <a:r>
              <a:rPr lang="en-US" sz="2400" dirty="0"/>
              <a:t>rural reference locations</a:t>
            </a:r>
            <a:r>
              <a:rPr lang="en-US" sz="2400" dirty="0" smtClean="0"/>
              <a:t>. </a:t>
            </a:r>
            <a:endParaRPr lang="en-US" sz="2400" dirty="0"/>
          </a:p>
        </p:txBody>
      </p:sp>
      <p:sp>
        <p:nvSpPr>
          <p:cNvPr id="75" name="TextBox 74"/>
          <p:cNvSpPr txBox="1"/>
          <p:nvPr/>
        </p:nvSpPr>
        <p:spPr>
          <a:xfrm>
            <a:off x="735806" y="33929221"/>
            <a:ext cx="7883949" cy="1569660"/>
          </a:xfrm>
          <a:prstGeom prst="rect">
            <a:avLst/>
          </a:prstGeom>
          <a:noFill/>
        </p:spPr>
        <p:txBody>
          <a:bodyPr wrap="square" rtlCol="0">
            <a:spAutoFit/>
          </a:bodyPr>
          <a:lstStyle/>
          <a:p>
            <a:r>
              <a:rPr lang="en-US" sz="2400" b="1" dirty="0" smtClean="0"/>
              <a:t>Average </a:t>
            </a:r>
            <a:r>
              <a:rPr lang="en-US" sz="2400" b="1" dirty="0"/>
              <a:t>carcinogenic potency of </a:t>
            </a:r>
            <a:r>
              <a:rPr lang="en-US" sz="2400" b="1" dirty="0" smtClean="0"/>
              <a:t>PAHs. </a:t>
            </a:r>
            <a:r>
              <a:rPr lang="en-US" sz="2400" dirty="0" smtClean="0"/>
              <a:t>Benzo[a]pyrene equivalent concentrations (</a:t>
            </a:r>
            <a:r>
              <a:rPr lang="en-US" sz="2400" dirty="0" err="1" smtClean="0"/>
              <a:t>BaP</a:t>
            </a:r>
            <a:r>
              <a:rPr lang="en-US" sz="2400" baseline="-25000" dirty="0" err="1" smtClean="0"/>
              <a:t>eq</a:t>
            </a:r>
            <a:r>
              <a:rPr lang="en-US" sz="2400" dirty="0" smtClean="0"/>
              <a:t>), derived using the EPA’s Relative Potency Factors.</a:t>
            </a:r>
            <a:r>
              <a:rPr lang="en-US" sz="2400" baseline="30000" dirty="0" smtClean="0"/>
              <a:t>13</a:t>
            </a:r>
            <a:r>
              <a:rPr lang="en-US" sz="2400" dirty="0" smtClean="0"/>
              <a:t> Potency decreases significantly when samplers are farthest from fracking activity. </a:t>
            </a:r>
            <a:endParaRPr lang="en-US" sz="2400" dirty="0"/>
          </a:p>
        </p:txBody>
      </p:sp>
      <p:sp>
        <p:nvSpPr>
          <p:cNvPr id="76" name="Text Box 41"/>
          <p:cNvSpPr txBox="1">
            <a:spLocks noChangeArrowheads="1"/>
          </p:cNvSpPr>
          <p:nvPr/>
        </p:nvSpPr>
        <p:spPr bwMode="auto">
          <a:xfrm>
            <a:off x="812007" y="35956081"/>
            <a:ext cx="18471994" cy="3935820"/>
          </a:xfrm>
          <a:prstGeom prst="roundRect">
            <a:avLst/>
          </a:prstGeom>
          <a:solidFill>
            <a:schemeClr val="accent1">
              <a:lumMod val="75000"/>
              <a:alpha val="30000"/>
            </a:schemeClr>
          </a:solidFill>
          <a:ln>
            <a:solidFill>
              <a:schemeClr val="accent1">
                <a:lumMod val="75000"/>
              </a:schemeClr>
            </a:solidFill>
          </a:ln>
          <a:extLst/>
        </p:spPr>
        <p:style>
          <a:lnRef idx="2">
            <a:schemeClr val="accent1"/>
          </a:lnRef>
          <a:fillRef idx="1">
            <a:schemeClr val="lt1"/>
          </a:fillRef>
          <a:effectRef idx="0">
            <a:schemeClr val="accent1"/>
          </a:effectRef>
          <a:fontRef idx="minor">
            <a:schemeClr val="dk1"/>
          </a:fontRef>
        </p:style>
        <p:txBody>
          <a:bodyPr wrap="square" lIns="91431" tIns="45716" rIns="91431" bIns="45716">
            <a:spAutoFit/>
          </a:bodyPr>
          <a:lstStyle>
            <a:lvl1pPr eaLnBrk="0" hangingPunct="0">
              <a:defRPr sz="2000">
                <a:solidFill>
                  <a:schemeClr val="tx1"/>
                </a:solidFill>
                <a:latin typeface="Arial" charset="0"/>
                <a:ea typeface="ＭＳ Ｐゴシック" pitchFamily="34" charset="-128"/>
              </a:defRPr>
            </a:lvl1pPr>
            <a:lvl2pPr eaLnBrk="0" hangingPunct="0">
              <a:defRPr sz="2000">
                <a:solidFill>
                  <a:schemeClr val="tx1"/>
                </a:solidFill>
                <a:latin typeface="Arial" charset="0"/>
                <a:ea typeface="ＭＳ Ｐゴシック" pitchFamily="34" charset="-128"/>
              </a:defRPr>
            </a:lvl2pPr>
            <a:lvl3pPr eaLnBrk="0" hangingPunct="0">
              <a:defRPr sz="2000">
                <a:solidFill>
                  <a:schemeClr val="tx1"/>
                </a:solidFill>
                <a:latin typeface="Arial" charset="0"/>
                <a:ea typeface="ＭＳ Ｐゴシック" pitchFamily="34" charset="-128"/>
              </a:defRPr>
            </a:lvl3pPr>
            <a:lvl4pPr eaLnBrk="0" hangingPunct="0">
              <a:defRPr sz="2000">
                <a:solidFill>
                  <a:schemeClr val="tx1"/>
                </a:solidFill>
                <a:latin typeface="Arial" charset="0"/>
                <a:ea typeface="ＭＳ Ｐゴシック" pitchFamily="34" charset="-128"/>
              </a:defRPr>
            </a:lvl4pPr>
            <a:lvl5pPr eaLnBrk="0" hangingPunct="0">
              <a:defRPr sz="2000">
                <a:solidFill>
                  <a:schemeClr val="tx1"/>
                </a:solidFill>
                <a:latin typeface="Arial" charset="0"/>
                <a:ea typeface="ＭＳ Ｐゴシック" pitchFamily="34" charset="-128"/>
              </a:defRPr>
            </a:lvl5pPr>
            <a:lvl6pPr marL="457200" eaLnBrk="0" fontAlgn="base" hangingPunct="0">
              <a:spcBef>
                <a:spcPct val="0"/>
              </a:spcBef>
              <a:spcAft>
                <a:spcPct val="0"/>
              </a:spcAft>
              <a:defRPr sz="2000">
                <a:solidFill>
                  <a:schemeClr val="tx1"/>
                </a:solidFill>
                <a:latin typeface="Arial" charset="0"/>
                <a:ea typeface="ＭＳ Ｐゴシック" pitchFamily="34" charset="-128"/>
              </a:defRPr>
            </a:lvl6pPr>
            <a:lvl7pPr marL="914400" eaLnBrk="0" fontAlgn="base" hangingPunct="0">
              <a:spcBef>
                <a:spcPct val="0"/>
              </a:spcBef>
              <a:spcAft>
                <a:spcPct val="0"/>
              </a:spcAft>
              <a:defRPr sz="2000">
                <a:solidFill>
                  <a:schemeClr val="tx1"/>
                </a:solidFill>
                <a:latin typeface="Arial" charset="0"/>
                <a:ea typeface="ＭＳ Ｐゴシック" pitchFamily="34" charset="-128"/>
              </a:defRPr>
            </a:lvl7pPr>
            <a:lvl8pPr marL="1371600" eaLnBrk="0" fontAlgn="base" hangingPunct="0">
              <a:spcBef>
                <a:spcPct val="0"/>
              </a:spcBef>
              <a:spcAft>
                <a:spcPct val="0"/>
              </a:spcAft>
              <a:defRPr sz="2000">
                <a:solidFill>
                  <a:schemeClr val="tx1"/>
                </a:solidFill>
                <a:latin typeface="Arial" charset="0"/>
                <a:ea typeface="ＭＳ Ｐゴシック" pitchFamily="34" charset="-128"/>
              </a:defRPr>
            </a:lvl8pPr>
            <a:lvl9pPr marL="1828800" eaLnBrk="0" fontAlgn="base" hangingPunct="0">
              <a:spcBef>
                <a:spcPct val="0"/>
              </a:spcBef>
              <a:spcAft>
                <a:spcPct val="0"/>
              </a:spcAft>
              <a:defRPr sz="2000">
                <a:solidFill>
                  <a:schemeClr val="tx1"/>
                </a:solidFill>
                <a:latin typeface="Arial" charset="0"/>
                <a:ea typeface="ＭＳ Ｐゴシック" pitchFamily="34" charset="-128"/>
              </a:defRPr>
            </a:lvl9pPr>
          </a:lstStyle>
          <a:p>
            <a:pPr>
              <a:spcAft>
                <a:spcPts val="1398"/>
              </a:spcAft>
              <a:defRPr/>
            </a:pPr>
            <a:r>
              <a:rPr lang="en-US" sz="6500" b="1" dirty="0" smtClean="0"/>
              <a:t> </a:t>
            </a:r>
            <a:r>
              <a:rPr lang="en-US" sz="6500" b="1" dirty="0" smtClean="0">
                <a:latin typeface="+mj-lt"/>
              </a:rPr>
              <a:t>Implications </a:t>
            </a:r>
            <a:endParaRPr lang="en-US" sz="6500" b="1" cap="all" dirty="0" smtClean="0">
              <a:solidFill>
                <a:schemeClr val="accent2"/>
              </a:solidFill>
              <a:latin typeface="+mj-lt"/>
              <a:cs typeface="Arial" charset="0"/>
            </a:endParaRPr>
          </a:p>
          <a:p>
            <a:pPr>
              <a:spcAft>
                <a:spcPts val="500"/>
              </a:spcAft>
              <a:defRPr/>
            </a:pPr>
            <a:r>
              <a:rPr lang="en-US" sz="3400" dirty="0" smtClean="0">
                <a:latin typeface="Times New Roman" panose="02020603050405020304" pitchFamily="18" charset="0"/>
                <a:cs typeface="Times New Roman" panose="02020603050405020304" pitchFamily="18" charset="0"/>
              </a:rPr>
              <a:t>  Sourcing </a:t>
            </a:r>
            <a:r>
              <a:rPr lang="en-US" sz="3400" dirty="0" smtClean="0">
                <a:latin typeface="Times New Roman" panose="02020603050405020304" pitchFamily="18" charset="0"/>
                <a:cs typeface="Times New Roman" panose="02020603050405020304" pitchFamily="18" charset="0"/>
              </a:rPr>
              <a:t>ratios suggest PAHs near fracking wells are influenced by direct releases from the earth</a:t>
            </a:r>
          </a:p>
          <a:p>
            <a:pPr marL="685800" lvl="1">
              <a:spcAft>
                <a:spcPts val="500"/>
              </a:spcAft>
              <a:defRPr/>
            </a:pPr>
            <a:r>
              <a:rPr lang="en-US" sz="3400" b="1" dirty="0" smtClean="0">
                <a:latin typeface="Times New Roman" panose="02020603050405020304" pitchFamily="18" charset="0"/>
                <a:cs typeface="Times New Roman" panose="02020603050405020304" pitchFamily="18" charset="0"/>
              </a:rPr>
              <a:t>    Elevated PAH levels may be related to fracking activity </a:t>
            </a:r>
          </a:p>
          <a:p>
            <a:pPr>
              <a:spcAft>
                <a:spcPts val="500"/>
              </a:spcAft>
              <a:defRPr/>
            </a:pPr>
            <a:r>
              <a:rPr lang="en-US" sz="3400" dirty="0" smtClean="0">
                <a:latin typeface="Times New Roman" panose="02020603050405020304" pitchFamily="18" charset="0"/>
                <a:cs typeface="Times New Roman" panose="02020603050405020304" pitchFamily="18" charset="0"/>
              </a:rPr>
              <a:t>  All </a:t>
            </a:r>
            <a:r>
              <a:rPr lang="en-US" sz="3400" dirty="0" smtClean="0">
                <a:latin typeface="Times New Roman" panose="02020603050405020304" pitchFamily="18" charset="0"/>
                <a:cs typeface="Times New Roman" panose="02020603050405020304" pitchFamily="18" charset="0"/>
              </a:rPr>
              <a:t>excess lifetime cancer risk estimates are &gt;1/million, U.S. EPA’s conservative level of concern</a:t>
            </a:r>
          </a:p>
          <a:p>
            <a:pPr marL="722312" lvl="1">
              <a:spcAft>
                <a:spcPts val="500"/>
              </a:spcAft>
              <a:defRPr/>
            </a:pPr>
            <a:r>
              <a:rPr lang="en-US" sz="3400" b="1" dirty="0" smtClean="0">
                <a:latin typeface="Times New Roman" panose="02020603050405020304" pitchFamily="18" charset="0"/>
                <a:cs typeface="Times New Roman" panose="02020603050405020304" pitchFamily="18" charset="0"/>
              </a:rPr>
              <a:t>    PAH levels are relevant to human health </a:t>
            </a:r>
          </a:p>
        </p:txBody>
      </p:sp>
      <p:sp>
        <p:nvSpPr>
          <p:cNvPr id="77" name="TextBox 76"/>
          <p:cNvSpPr txBox="1"/>
          <p:nvPr/>
        </p:nvSpPr>
        <p:spPr>
          <a:xfrm>
            <a:off x="4545806" y="23476463"/>
            <a:ext cx="7340147" cy="830997"/>
          </a:xfrm>
          <a:prstGeom prst="rect">
            <a:avLst/>
          </a:prstGeom>
          <a:noFill/>
        </p:spPr>
        <p:txBody>
          <a:bodyPr wrap="square" rtlCol="0">
            <a:spAutoFit/>
          </a:bodyPr>
          <a:lstStyle/>
          <a:p>
            <a:r>
              <a:rPr lang="en-US" sz="2400" b="1" dirty="0"/>
              <a:t>A</a:t>
            </a:r>
            <a:r>
              <a:rPr lang="en-US" sz="2400" b="1" dirty="0" smtClean="0"/>
              <a:t>verage sum of 62 </a:t>
            </a:r>
            <a:r>
              <a:rPr lang="en-US" sz="2400" b="1" dirty="0" smtClean="0"/>
              <a:t>PAHs. </a:t>
            </a:r>
            <a:r>
              <a:rPr lang="en-US" sz="2400" dirty="0" smtClean="0"/>
              <a:t>PAHs show a decreasing trend as distance to the closest active fracking well increases.  </a:t>
            </a:r>
            <a:endParaRPr lang="en-US" sz="2400" dirty="0"/>
          </a:p>
        </p:txBody>
      </p:sp>
      <p:grpSp>
        <p:nvGrpSpPr>
          <p:cNvPr id="78" name="Group 77"/>
          <p:cNvGrpSpPr/>
          <p:nvPr/>
        </p:nvGrpSpPr>
        <p:grpSpPr>
          <a:xfrm>
            <a:off x="4545806" y="18885193"/>
            <a:ext cx="6811195" cy="4572000"/>
            <a:chOff x="26948165" y="8460062"/>
            <a:chExt cx="6811195" cy="4572000"/>
          </a:xfrm>
        </p:grpSpPr>
        <p:sp>
          <p:nvSpPr>
            <p:cNvPr id="79" name="TextBox 78"/>
            <p:cNvSpPr txBox="1"/>
            <p:nvPr/>
          </p:nvSpPr>
          <p:spPr>
            <a:xfrm>
              <a:off x="28240305" y="12555008"/>
              <a:ext cx="5519055" cy="477054"/>
            </a:xfrm>
            <a:prstGeom prst="rect">
              <a:avLst/>
            </a:prstGeom>
            <a:noFill/>
          </p:spPr>
          <p:txBody>
            <a:bodyPr wrap="square" rtlCol="0">
              <a:spAutoFit/>
            </a:bodyPr>
            <a:lstStyle/>
            <a:p>
              <a:pPr algn="ctr"/>
              <a:r>
                <a:rPr lang="en-US" sz="2500" dirty="0" smtClean="0">
                  <a:latin typeface="Times New Roman" panose="02020603050405020304" pitchFamily="18" charset="0"/>
                  <a:cs typeface="Times New Roman" panose="02020603050405020304" pitchFamily="18" charset="0"/>
                </a:rPr>
                <a:t>Distance to active fracking </a:t>
              </a:r>
              <a:r>
                <a:rPr lang="en-US" sz="2500" dirty="0">
                  <a:latin typeface="Times New Roman" panose="02020603050405020304" pitchFamily="18" charset="0"/>
                  <a:cs typeface="Times New Roman" panose="02020603050405020304" pitchFamily="18" charset="0"/>
                </a:rPr>
                <a:t>w</a:t>
              </a:r>
              <a:r>
                <a:rPr lang="en-US" sz="2500" dirty="0" smtClean="0">
                  <a:latin typeface="Times New Roman" panose="02020603050405020304" pitchFamily="18" charset="0"/>
                  <a:cs typeface="Times New Roman" panose="02020603050405020304" pitchFamily="18" charset="0"/>
                </a:rPr>
                <a:t>ell (miles)</a:t>
              </a:r>
            </a:p>
          </p:txBody>
        </p:sp>
        <p:graphicFrame>
          <p:nvGraphicFramePr>
            <p:cNvPr id="80" name="Chart 79"/>
            <p:cNvGraphicFramePr>
              <a:graphicFrameLocks/>
            </p:cNvGraphicFramePr>
            <p:nvPr>
              <p:extLst>
                <p:ext uri="{D42A27DB-BD31-4B8C-83A1-F6EECF244321}">
                  <p14:modId xmlns:p14="http://schemas.microsoft.com/office/powerpoint/2010/main" val="380495823"/>
                </p:ext>
              </p:extLst>
            </p:nvPr>
          </p:nvGraphicFramePr>
          <p:xfrm>
            <a:off x="26948165" y="8460062"/>
            <a:ext cx="6770335" cy="4426317"/>
          </p:xfrm>
          <a:graphic>
            <a:graphicData uri="http://schemas.openxmlformats.org/drawingml/2006/chart">
              <c:chart xmlns:c="http://schemas.openxmlformats.org/drawingml/2006/chart" xmlns:r="http://schemas.openxmlformats.org/officeDocument/2006/relationships" r:id="rId7"/>
            </a:graphicData>
          </a:graphic>
        </p:graphicFrame>
      </p:grpSp>
      <p:pic>
        <p:nvPicPr>
          <p:cNvPr id="81" name="Picture 80"/>
          <p:cNvPicPr>
            <a:picLocks noChangeAspect="1"/>
          </p:cNvPicPr>
          <p:nvPr/>
        </p:nvPicPr>
        <p:blipFill rotWithShape="1">
          <a:blip r:embed="rId8" cstate="print">
            <a:extLst>
              <a:ext uri="{28A0092B-C50C-407E-A947-70E740481C1C}">
                <a14:useLocalDpi xmlns:a14="http://schemas.microsoft.com/office/drawing/2010/main" val="0"/>
              </a:ext>
            </a:extLst>
          </a:blip>
          <a:srcRect l="21938" t="5556" r="16517" b="5556"/>
          <a:stretch/>
        </p:blipFill>
        <p:spPr>
          <a:xfrm>
            <a:off x="24918343" y="31003081"/>
            <a:ext cx="4392463" cy="3606114"/>
          </a:xfrm>
          <a:prstGeom prst="rect">
            <a:avLst/>
          </a:prstGeom>
        </p:spPr>
      </p:pic>
      <p:grpSp>
        <p:nvGrpSpPr>
          <p:cNvPr id="82" name="Group 81"/>
          <p:cNvGrpSpPr/>
          <p:nvPr/>
        </p:nvGrpSpPr>
        <p:grpSpPr>
          <a:xfrm>
            <a:off x="8234434" y="30698281"/>
            <a:ext cx="16732972" cy="4082483"/>
            <a:chOff x="34168628" y="19310917"/>
            <a:chExt cx="16732972" cy="4082483"/>
          </a:xfrm>
        </p:grpSpPr>
        <p:grpSp>
          <p:nvGrpSpPr>
            <p:cNvPr id="83" name="Group 82"/>
            <p:cNvGrpSpPr/>
            <p:nvPr/>
          </p:nvGrpSpPr>
          <p:grpSpPr>
            <a:xfrm>
              <a:off x="34168628" y="19310917"/>
              <a:ext cx="16732972" cy="4082483"/>
              <a:chOff x="27918935" y="20616311"/>
              <a:chExt cx="16732972" cy="4082483"/>
            </a:xfrm>
          </p:grpSpPr>
          <p:sp>
            <p:nvSpPr>
              <p:cNvPr id="86" name="Rectangle 70"/>
              <p:cNvSpPr/>
              <p:nvPr/>
            </p:nvSpPr>
            <p:spPr>
              <a:xfrm>
                <a:off x="27918935" y="20616311"/>
                <a:ext cx="16267751" cy="4082483"/>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7918935" y="20876543"/>
                <a:ext cx="16267751" cy="163449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000" b="1" dirty="0" smtClean="0">
                    <a:solidFill>
                      <a:schemeClr val="tx1"/>
                    </a:solidFill>
                    <a:latin typeface="+mj-lt"/>
                  </a:rPr>
                  <a:t>Excess Lifetime Cancer Risk Estimates </a:t>
                </a:r>
              </a:p>
              <a:p>
                <a:pPr algn="ctr"/>
                <a:r>
                  <a:rPr lang="en-US" sz="4000" b="1" dirty="0" smtClean="0">
                    <a:solidFill>
                      <a:schemeClr val="tx1"/>
                    </a:solidFill>
                    <a:latin typeface="+mj-lt"/>
                  </a:rPr>
                  <a:t>3 Exposure Scenarios</a:t>
                </a:r>
                <a:r>
                  <a:rPr lang="en-US" sz="4000" b="1" baseline="30000" dirty="0" smtClean="0">
                    <a:solidFill>
                      <a:schemeClr val="tx1"/>
                    </a:solidFill>
                    <a:latin typeface="+mj-lt"/>
                  </a:rPr>
                  <a:t>14</a:t>
                </a:r>
                <a:endParaRPr lang="en-US" sz="4000" b="1" dirty="0">
                  <a:solidFill>
                    <a:schemeClr val="tx1"/>
                  </a:solidFill>
                  <a:latin typeface="+mj-lt"/>
                </a:endParaRPr>
              </a:p>
            </p:txBody>
          </p:sp>
          <p:sp>
            <p:nvSpPr>
              <p:cNvPr id="88" name="TextBox 87"/>
              <p:cNvSpPr txBox="1"/>
              <p:nvPr/>
            </p:nvSpPr>
            <p:spPr>
              <a:xfrm>
                <a:off x="27918935" y="22726368"/>
                <a:ext cx="6369772" cy="1726114"/>
              </a:xfrm>
              <a:prstGeom prst="rect">
                <a:avLst/>
              </a:prstGeom>
              <a:noFill/>
            </p:spPr>
            <p:txBody>
              <a:bodyPr wrap="square" rtlCol="0">
                <a:spAutoFit/>
              </a:bodyPr>
              <a:lstStyle/>
              <a:p>
                <a:pPr algn="ctr">
                  <a:spcAft>
                    <a:spcPts val="500"/>
                  </a:spcAft>
                </a:pPr>
                <a:r>
                  <a:rPr lang="en-US" sz="3400" u="sng" dirty="0"/>
                  <a:t>Residential </a:t>
                </a:r>
                <a:r>
                  <a:rPr lang="en-US" sz="3400" u="sng" dirty="0" smtClean="0"/>
                  <a:t>maximum </a:t>
                </a:r>
                <a:endParaRPr lang="en-US" sz="3400" u="sng" dirty="0"/>
              </a:p>
              <a:p>
                <a:pPr algn="ctr">
                  <a:spcAft>
                    <a:spcPts val="500"/>
                  </a:spcAft>
                </a:pPr>
                <a:r>
                  <a:rPr lang="en-US" sz="3400" dirty="0"/>
                  <a:t>262/million in close </a:t>
                </a:r>
                <a:r>
                  <a:rPr lang="en-US" sz="3400" dirty="0" smtClean="0"/>
                  <a:t>group 176/million </a:t>
                </a:r>
                <a:r>
                  <a:rPr lang="en-US" sz="3400" dirty="0"/>
                  <a:t>in far group </a:t>
                </a:r>
              </a:p>
            </p:txBody>
          </p:sp>
          <p:sp>
            <p:nvSpPr>
              <p:cNvPr id="89" name="TextBox 88"/>
              <p:cNvSpPr txBox="1"/>
              <p:nvPr/>
            </p:nvSpPr>
            <p:spPr>
              <a:xfrm>
                <a:off x="33061072" y="22707316"/>
                <a:ext cx="6561635" cy="1726114"/>
              </a:xfrm>
              <a:prstGeom prst="rect">
                <a:avLst/>
              </a:prstGeom>
              <a:noFill/>
            </p:spPr>
            <p:txBody>
              <a:bodyPr wrap="square" rtlCol="0">
                <a:spAutoFit/>
              </a:bodyPr>
              <a:lstStyle/>
              <a:p>
                <a:pPr algn="ctr">
                  <a:spcAft>
                    <a:spcPts val="500"/>
                  </a:spcAft>
                </a:pPr>
                <a:r>
                  <a:rPr lang="en-US" sz="3400" u="sng" dirty="0"/>
                  <a:t>Residential </a:t>
                </a:r>
                <a:r>
                  <a:rPr lang="en-US" sz="3400" u="sng" dirty="0" smtClean="0"/>
                  <a:t>minimum </a:t>
                </a:r>
                <a:endParaRPr lang="en-US" sz="3400" u="sng" dirty="0"/>
              </a:p>
              <a:p>
                <a:pPr algn="ctr">
                  <a:spcAft>
                    <a:spcPts val="500"/>
                  </a:spcAft>
                </a:pPr>
                <a:r>
                  <a:rPr lang="en-US" sz="3400" dirty="0" smtClean="0"/>
                  <a:t>11/million </a:t>
                </a:r>
                <a:r>
                  <a:rPr lang="en-US" sz="3400" dirty="0"/>
                  <a:t>in close </a:t>
                </a:r>
                <a:r>
                  <a:rPr lang="en-US" sz="3400" dirty="0" smtClean="0"/>
                  <a:t>group </a:t>
                </a:r>
                <a:r>
                  <a:rPr lang="en-US" sz="3400" dirty="0" smtClean="0">
                    <a:sym typeface="Wingdings" panose="05000000000000000000" pitchFamily="2" charset="2"/>
                  </a:rPr>
                  <a:t>          </a:t>
                </a:r>
                <a:r>
                  <a:rPr lang="en-US" sz="3400" dirty="0" smtClean="0"/>
                  <a:t>7/million </a:t>
                </a:r>
                <a:r>
                  <a:rPr lang="en-US" sz="3400" dirty="0"/>
                  <a:t>in far group </a:t>
                </a:r>
              </a:p>
            </p:txBody>
          </p:sp>
          <p:sp>
            <p:nvSpPr>
              <p:cNvPr id="90" name="TextBox 89"/>
              <p:cNvSpPr txBox="1"/>
              <p:nvPr/>
            </p:nvSpPr>
            <p:spPr>
              <a:xfrm>
                <a:off x="38709599" y="22727492"/>
                <a:ext cx="5942308" cy="1726114"/>
              </a:xfrm>
              <a:prstGeom prst="rect">
                <a:avLst/>
              </a:prstGeom>
              <a:noFill/>
            </p:spPr>
            <p:txBody>
              <a:bodyPr wrap="square" rtlCol="0">
                <a:spAutoFit/>
              </a:bodyPr>
              <a:lstStyle/>
              <a:p>
                <a:pPr algn="ctr">
                  <a:spcAft>
                    <a:spcPts val="500"/>
                  </a:spcAft>
                </a:pPr>
                <a:r>
                  <a:rPr lang="en-US" sz="3400" u="sng" dirty="0" smtClean="0"/>
                  <a:t>Outdoor worker </a:t>
                </a:r>
                <a:endParaRPr lang="en-US" sz="3400" u="sng" dirty="0"/>
              </a:p>
              <a:p>
                <a:pPr algn="ctr">
                  <a:spcAft>
                    <a:spcPts val="500"/>
                  </a:spcAft>
                </a:pPr>
                <a:r>
                  <a:rPr lang="en-US" sz="3400" dirty="0" smtClean="0"/>
                  <a:t>54/million </a:t>
                </a:r>
                <a:r>
                  <a:rPr lang="en-US" sz="3400" dirty="0"/>
                  <a:t>in close </a:t>
                </a:r>
                <a:r>
                  <a:rPr lang="en-US" sz="3400" dirty="0" smtClean="0"/>
                  <a:t>group </a:t>
                </a:r>
                <a:r>
                  <a:rPr lang="en-US" sz="3400" dirty="0" smtClean="0">
                    <a:sym typeface="Wingdings" panose="05000000000000000000" pitchFamily="2" charset="2"/>
                  </a:rPr>
                  <a:t>          </a:t>
                </a:r>
                <a:r>
                  <a:rPr lang="en-US" sz="3400" dirty="0" smtClean="0"/>
                  <a:t>36/million </a:t>
                </a:r>
                <a:r>
                  <a:rPr lang="en-US" sz="3400" dirty="0"/>
                  <a:t>in far group </a:t>
                </a:r>
              </a:p>
            </p:txBody>
          </p:sp>
          <p:sp>
            <p:nvSpPr>
              <p:cNvPr id="91" name="Oval 90"/>
              <p:cNvSpPr/>
              <p:nvPr/>
            </p:nvSpPr>
            <p:spPr>
              <a:xfrm>
                <a:off x="34000351" y="23977064"/>
                <a:ext cx="364556" cy="373047"/>
              </a:xfrm>
              <a:prstGeom prst="ellipse">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33679107" y="23443664"/>
                <a:ext cx="364556" cy="373047"/>
              </a:xfrm>
              <a:prstGeom prst="ellipse">
                <a:avLst/>
              </a:prstGeom>
              <a:solidFill>
                <a:srgbClr val="1870D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p:cNvSpPr/>
              <p:nvPr/>
            </p:nvSpPr>
            <p:spPr>
              <a:xfrm>
                <a:off x="39258151" y="23977064"/>
                <a:ext cx="364556" cy="373047"/>
              </a:xfrm>
              <a:prstGeom prst="ellipse">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p:cNvSpPr/>
              <p:nvPr/>
            </p:nvSpPr>
            <p:spPr>
              <a:xfrm>
                <a:off x="38968502" y="23420638"/>
                <a:ext cx="364556" cy="373047"/>
              </a:xfrm>
              <a:prstGeom prst="ellipse">
                <a:avLst/>
              </a:prstGeom>
              <a:solidFill>
                <a:srgbClr val="1870D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28590151" y="23977064"/>
                <a:ext cx="364556" cy="373047"/>
              </a:xfrm>
              <a:prstGeom prst="ellipse">
                <a:avLst/>
              </a:prstGeom>
              <a:solidFill>
                <a:srgbClr val="FFFF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p:cNvSpPr/>
              <p:nvPr/>
            </p:nvSpPr>
            <p:spPr>
              <a:xfrm>
                <a:off x="28268907" y="23434546"/>
                <a:ext cx="364556" cy="373047"/>
              </a:xfrm>
              <a:prstGeom prst="ellipse">
                <a:avLst/>
              </a:prstGeom>
              <a:solidFill>
                <a:srgbClr val="1870D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4" name="Straight Connector 83"/>
            <p:cNvCxnSpPr/>
            <p:nvPr/>
          </p:nvCxnSpPr>
          <p:spPr>
            <a:xfrm>
              <a:off x="39776400" y="21432376"/>
              <a:ext cx="0" cy="1761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4995151" y="21432376"/>
              <a:ext cx="0" cy="1800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4612577" y="24907081"/>
            <a:ext cx="16145214" cy="5093732"/>
            <a:chOff x="30925178" y="14571005"/>
            <a:chExt cx="16145214" cy="5093732"/>
          </a:xfrm>
        </p:grpSpPr>
        <p:pic>
          <p:nvPicPr>
            <p:cNvPr id="98" name="Picture 97"/>
            <p:cNvPicPr>
              <a:picLocks noChangeAspect="1"/>
            </p:cNvPicPr>
            <p:nvPr/>
          </p:nvPicPr>
          <p:blipFill rotWithShape="1">
            <a:blip r:embed="rId9">
              <a:extLst>
                <a:ext uri="{28A0092B-C50C-407E-A947-70E740481C1C}">
                  <a14:useLocalDpi xmlns:a14="http://schemas.microsoft.com/office/drawing/2010/main" val="0"/>
                </a:ext>
              </a:extLst>
            </a:blip>
            <a:srcRect b="54218"/>
            <a:stretch/>
          </p:blipFill>
          <p:spPr>
            <a:xfrm>
              <a:off x="30994236" y="14706600"/>
              <a:ext cx="7860622" cy="3128657"/>
            </a:xfrm>
            <a:prstGeom prst="rect">
              <a:avLst/>
            </a:prstGeom>
          </p:spPr>
        </p:pic>
        <p:sp>
          <p:nvSpPr>
            <p:cNvPr id="99" name="TextBox 98"/>
            <p:cNvSpPr txBox="1"/>
            <p:nvPr/>
          </p:nvSpPr>
          <p:spPr>
            <a:xfrm>
              <a:off x="31191994" y="18464408"/>
              <a:ext cx="15878398" cy="1200329"/>
            </a:xfrm>
            <a:prstGeom prst="rect">
              <a:avLst/>
            </a:prstGeom>
            <a:noFill/>
          </p:spPr>
          <p:txBody>
            <a:bodyPr wrap="square" rtlCol="0">
              <a:spAutoFit/>
            </a:bodyPr>
            <a:lstStyle/>
            <a:p>
              <a:r>
                <a:rPr lang="en-US" sz="2400" b="1" dirty="0" smtClean="0"/>
                <a:t>PAH </a:t>
              </a:r>
              <a:r>
                <a:rPr lang="en-US" sz="2400" b="1" dirty="0"/>
                <a:t>sourcing </a:t>
              </a:r>
              <a:r>
                <a:rPr lang="en-US" sz="2400" b="1" dirty="0" smtClean="0"/>
                <a:t>ratios. </a:t>
              </a:r>
              <a:r>
                <a:rPr lang="en-US" sz="2400" dirty="0" smtClean="0"/>
                <a:t>Petrogenic mixtures are enriched in the more thermodynamically stable isomers, pyrene and phenanthrene. The predominant petrogenic signatures suggest PAH mixtures are predominantly influenced by direct releases of PAHs from the earth, not combustion</a:t>
              </a:r>
              <a:r>
                <a:rPr lang="en-US" sz="2400" b="1" dirty="0" smtClean="0"/>
                <a:t>. </a:t>
              </a:r>
              <a:endParaRPr lang="en-US" sz="2400" b="1" dirty="0"/>
            </a:p>
          </p:txBody>
        </p:sp>
        <p:pic>
          <p:nvPicPr>
            <p:cNvPr id="100" name="Picture 99"/>
            <p:cNvPicPr>
              <a:picLocks noChangeAspect="1"/>
            </p:cNvPicPr>
            <p:nvPr/>
          </p:nvPicPr>
          <p:blipFill rotWithShape="1">
            <a:blip r:embed="rId9">
              <a:extLst>
                <a:ext uri="{28A0092B-C50C-407E-A947-70E740481C1C}">
                  <a14:useLocalDpi xmlns:a14="http://schemas.microsoft.com/office/drawing/2010/main" val="0"/>
                </a:ext>
              </a:extLst>
            </a:blip>
            <a:srcRect t="44740" b="4214"/>
            <a:stretch/>
          </p:blipFill>
          <p:spPr>
            <a:xfrm>
              <a:off x="38778658" y="14571005"/>
              <a:ext cx="7860622" cy="3488395"/>
            </a:xfrm>
            <a:prstGeom prst="rect">
              <a:avLst/>
            </a:prstGeom>
          </p:spPr>
        </p:pic>
        <p:sp>
          <p:nvSpPr>
            <p:cNvPr id="101" name="TextBox 100"/>
            <p:cNvSpPr txBox="1"/>
            <p:nvPr/>
          </p:nvSpPr>
          <p:spPr>
            <a:xfrm>
              <a:off x="31540596" y="18039546"/>
              <a:ext cx="14988806" cy="477054"/>
            </a:xfrm>
            <a:prstGeom prst="rect">
              <a:avLst/>
            </a:prstGeom>
            <a:noFill/>
          </p:spPr>
          <p:txBody>
            <a:bodyPr wrap="square" rtlCol="0">
              <a:spAutoFit/>
            </a:bodyPr>
            <a:lstStyle/>
            <a:p>
              <a:pPr algn="ctr"/>
              <a:r>
                <a:rPr lang="en-US" sz="2500" dirty="0" smtClean="0">
                  <a:latin typeface="Times New Roman" panose="02020603050405020304" pitchFamily="18" charset="0"/>
                  <a:cs typeface="Times New Roman" panose="02020603050405020304" pitchFamily="18" charset="0"/>
                </a:rPr>
                <a:t>Distance to active fracking </a:t>
              </a:r>
              <a:r>
                <a:rPr lang="en-US" sz="2500" dirty="0">
                  <a:latin typeface="Times New Roman" panose="02020603050405020304" pitchFamily="18" charset="0"/>
                  <a:cs typeface="Times New Roman" panose="02020603050405020304" pitchFamily="18" charset="0"/>
                </a:rPr>
                <a:t>w</a:t>
              </a:r>
              <a:r>
                <a:rPr lang="en-US" sz="2500" dirty="0" smtClean="0">
                  <a:latin typeface="Times New Roman" panose="02020603050405020304" pitchFamily="18" charset="0"/>
                  <a:cs typeface="Times New Roman" panose="02020603050405020304" pitchFamily="18" charset="0"/>
                </a:rPr>
                <a:t>ell (miles)</a:t>
              </a:r>
            </a:p>
          </p:txBody>
        </p:sp>
        <p:pic>
          <p:nvPicPr>
            <p:cNvPr id="102" name="Picture 101"/>
            <p:cNvPicPr>
              <a:picLocks noChangeAspect="1"/>
            </p:cNvPicPr>
            <p:nvPr/>
          </p:nvPicPr>
          <p:blipFill rotWithShape="1">
            <a:blip r:embed="rId9">
              <a:extLst>
                <a:ext uri="{28A0092B-C50C-407E-A947-70E740481C1C}">
                  <a14:useLocalDpi xmlns:a14="http://schemas.microsoft.com/office/drawing/2010/main" val="0"/>
                </a:ext>
              </a:extLst>
            </a:blip>
            <a:srcRect t="91058" b="3367"/>
            <a:stretch/>
          </p:blipFill>
          <p:spPr>
            <a:xfrm>
              <a:off x="30925178" y="17754600"/>
              <a:ext cx="7860622" cy="381000"/>
            </a:xfrm>
            <a:prstGeom prst="rect">
              <a:avLst/>
            </a:prstGeom>
          </p:spPr>
        </p:pic>
      </p:grpSp>
      <p:sp>
        <p:nvSpPr>
          <p:cNvPr id="103" name="TextBox 102"/>
          <p:cNvSpPr txBox="1"/>
          <p:nvPr/>
        </p:nvSpPr>
        <p:spPr>
          <a:xfrm>
            <a:off x="24815586" y="34696726"/>
            <a:ext cx="5791200" cy="477054"/>
          </a:xfrm>
          <a:prstGeom prst="rect">
            <a:avLst/>
          </a:prstGeom>
          <a:noFill/>
        </p:spPr>
        <p:txBody>
          <a:bodyPr wrap="square" rtlCol="0">
            <a:spAutoFit/>
          </a:bodyPr>
          <a:lstStyle/>
          <a:p>
            <a:r>
              <a:rPr lang="en-US" sz="2400" dirty="0" smtClean="0"/>
              <a:t>A well is fracked in rural Ohio.</a:t>
            </a:r>
            <a:endParaRPr lang="en-US" sz="2400" b="1" dirty="0"/>
          </a:p>
        </p:txBody>
      </p:sp>
      <p:sp>
        <p:nvSpPr>
          <p:cNvPr id="104" name="Text Box 41"/>
          <p:cNvSpPr txBox="1">
            <a:spLocks noChangeArrowheads="1"/>
          </p:cNvSpPr>
          <p:nvPr/>
        </p:nvSpPr>
        <p:spPr bwMode="auto">
          <a:xfrm>
            <a:off x="964406" y="17712558"/>
            <a:ext cx="11098490" cy="1242885"/>
          </a:xfrm>
          <a:prstGeom prst="roundRect">
            <a:avLst/>
          </a:prstGeom>
          <a:noFill/>
          <a:ln>
            <a:noFill/>
          </a:ln>
          <a:extLst/>
        </p:spPr>
        <p:style>
          <a:lnRef idx="2">
            <a:schemeClr val="accent1"/>
          </a:lnRef>
          <a:fillRef idx="1">
            <a:schemeClr val="lt1"/>
          </a:fillRef>
          <a:effectRef idx="0">
            <a:schemeClr val="accent1"/>
          </a:effectRef>
          <a:fontRef idx="minor">
            <a:schemeClr val="dk1"/>
          </a:fontRef>
        </p:style>
        <p:txBody>
          <a:bodyPr wrap="square" lIns="91431" tIns="45716" rIns="91431" bIns="45716">
            <a:spAutoFit/>
          </a:bodyPr>
          <a:lstStyle>
            <a:lvl1pPr eaLnBrk="0" hangingPunct="0">
              <a:defRPr sz="2000">
                <a:solidFill>
                  <a:schemeClr val="tx1"/>
                </a:solidFill>
                <a:latin typeface="Arial" charset="0"/>
                <a:ea typeface="ＭＳ Ｐゴシック" pitchFamily="34" charset="-128"/>
              </a:defRPr>
            </a:lvl1pPr>
            <a:lvl2pPr eaLnBrk="0" hangingPunct="0">
              <a:defRPr sz="2000">
                <a:solidFill>
                  <a:schemeClr val="tx1"/>
                </a:solidFill>
                <a:latin typeface="Arial" charset="0"/>
                <a:ea typeface="ＭＳ Ｐゴシック" pitchFamily="34" charset="-128"/>
              </a:defRPr>
            </a:lvl2pPr>
            <a:lvl3pPr eaLnBrk="0" hangingPunct="0">
              <a:defRPr sz="2000">
                <a:solidFill>
                  <a:schemeClr val="tx1"/>
                </a:solidFill>
                <a:latin typeface="Arial" charset="0"/>
                <a:ea typeface="ＭＳ Ｐゴシック" pitchFamily="34" charset="-128"/>
              </a:defRPr>
            </a:lvl3pPr>
            <a:lvl4pPr eaLnBrk="0" hangingPunct="0">
              <a:defRPr sz="2000">
                <a:solidFill>
                  <a:schemeClr val="tx1"/>
                </a:solidFill>
                <a:latin typeface="Arial" charset="0"/>
                <a:ea typeface="ＭＳ Ｐゴシック" pitchFamily="34" charset="-128"/>
              </a:defRPr>
            </a:lvl4pPr>
            <a:lvl5pPr eaLnBrk="0" hangingPunct="0">
              <a:defRPr sz="2000">
                <a:solidFill>
                  <a:schemeClr val="tx1"/>
                </a:solidFill>
                <a:latin typeface="Arial" charset="0"/>
                <a:ea typeface="ＭＳ Ｐゴシック" pitchFamily="34" charset="-128"/>
              </a:defRPr>
            </a:lvl5pPr>
            <a:lvl6pPr marL="457200" eaLnBrk="0" fontAlgn="base" hangingPunct="0">
              <a:spcBef>
                <a:spcPct val="0"/>
              </a:spcBef>
              <a:spcAft>
                <a:spcPct val="0"/>
              </a:spcAft>
              <a:defRPr sz="2000">
                <a:solidFill>
                  <a:schemeClr val="tx1"/>
                </a:solidFill>
                <a:latin typeface="Arial" charset="0"/>
                <a:ea typeface="ＭＳ Ｐゴシック" pitchFamily="34" charset="-128"/>
              </a:defRPr>
            </a:lvl6pPr>
            <a:lvl7pPr marL="914400" eaLnBrk="0" fontAlgn="base" hangingPunct="0">
              <a:spcBef>
                <a:spcPct val="0"/>
              </a:spcBef>
              <a:spcAft>
                <a:spcPct val="0"/>
              </a:spcAft>
              <a:defRPr sz="2000">
                <a:solidFill>
                  <a:schemeClr val="tx1"/>
                </a:solidFill>
                <a:latin typeface="Arial" charset="0"/>
                <a:ea typeface="ＭＳ Ｐゴシック" pitchFamily="34" charset="-128"/>
              </a:defRPr>
            </a:lvl7pPr>
            <a:lvl8pPr marL="1371600" eaLnBrk="0" fontAlgn="base" hangingPunct="0">
              <a:spcBef>
                <a:spcPct val="0"/>
              </a:spcBef>
              <a:spcAft>
                <a:spcPct val="0"/>
              </a:spcAft>
              <a:defRPr sz="2000">
                <a:solidFill>
                  <a:schemeClr val="tx1"/>
                </a:solidFill>
                <a:latin typeface="Arial" charset="0"/>
                <a:ea typeface="ＭＳ Ｐゴシック" pitchFamily="34" charset="-128"/>
              </a:defRPr>
            </a:lvl8pPr>
            <a:lvl9pPr marL="1828800" eaLnBrk="0" fontAlgn="base" hangingPunct="0">
              <a:spcBef>
                <a:spcPct val="0"/>
              </a:spcBef>
              <a:spcAft>
                <a:spcPct val="0"/>
              </a:spcAft>
              <a:defRPr sz="2000">
                <a:solidFill>
                  <a:schemeClr val="tx1"/>
                </a:solidFill>
                <a:latin typeface="Arial" charset="0"/>
                <a:ea typeface="ＭＳ Ｐゴシック" pitchFamily="34" charset="-128"/>
              </a:defRPr>
            </a:lvl9pPr>
          </a:lstStyle>
          <a:p>
            <a:pPr>
              <a:spcAft>
                <a:spcPts val="1398"/>
              </a:spcAft>
              <a:buClr>
                <a:srgbClr val="FF0000"/>
              </a:buClr>
              <a:defRPr/>
            </a:pPr>
            <a:r>
              <a:rPr lang="en-US" sz="6500" b="1" dirty="0" smtClean="0">
                <a:latin typeface="+mj-lt"/>
              </a:rPr>
              <a:t>Results &amp; Discussion</a:t>
            </a:r>
            <a:endParaRPr lang="en-US" sz="6500" b="1" cap="all" dirty="0">
              <a:latin typeface="+mj-lt"/>
              <a:cs typeface="Arial" charset="0"/>
            </a:endParaRPr>
          </a:p>
        </p:txBody>
      </p:sp>
      <p:pic>
        <p:nvPicPr>
          <p:cNvPr id="105" name="Picture 10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31049" y="14139709"/>
            <a:ext cx="3714749" cy="4952999"/>
          </a:xfrm>
          <a:prstGeom prst="rect">
            <a:avLst/>
          </a:prstGeom>
        </p:spPr>
      </p:pic>
      <p:pic>
        <p:nvPicPr>
          <p:cNvPr id="108" name="Picture 107"/>
          <p:cNvPicPr>
            <a:picLocks noChangeAspect="1"/>
          </p:cNvPicPr>
          <p:nvPr/>
        </p:nvPicPr>
        <p:blipFill rotWithShape="1">
          <a:blip r:embed="rId11">
            <a:extLst>
              <a:ext uri="{28A0092B-C50C-407E-A947-70E740481C1C}">
                <a14:useLocalDpi xmlns:a14="http://schemas.microsoft.com/office/drawing/2010/main" val="0"/>
              </a:ext>
            </a:extLst>
          </a:blip>
          <a:srcRect l="7725"/>
          <a:stretch/>
        </p:blipFill>
        <p:spPr>
          <a:xfrm>
            <a:off x="240632" y="3062056"/>
            <a:ext cx="3650484" cy="2236717"/>
          </a:xfrm>
          <a:prstGeom prst="rect">
            <a:avLst/>
          </a:prstGeom>
        </p:spPr>
      </p:pic>
      <p:pic>
        <p:nvPicPr>
          <p:cNvPr id="109" name="Picture 1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31007" y="675481"/>
            <a:ext cx="2514599" cy="226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0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343839" y="751681"/>
            <a:ext cx="3652767" cy="2310375"/>
          </a:xfrm>
          <a:prstGeom prst="rect">
            <a:avLst/>
          </a:prstGeom>
        </p:spPr>
      </p:pic>
      <p:pic>
        <p:nvPicPr>
          <p:cNvPr id="111" name="Picture 110"/>
          <p:cNvPicPr>
            <a:picLocks noChangeAspect="1"/>
          </p:cNvPicPr>
          <p:nvPr/>
        </p:nvPicPr>
        <p:blipFill rotWithShape="1">
          <a:blip r:embed="rId14">
            <a:extLst>
              <a:ext uri="{28A0092B-C50C-407E-A947-70E740481C1C}">
                <a14:useLocalDpi xmlns:a14="http://schemas.microsoft.com/office/drawing/2010/main" val="0"/>
              </a:ext>
            </a:extLst>
          </a:blip>
          <a:srcRect l="38666" t="27639" r="39192" b="42498"/>
          <a:stretch/>
        </p:blipFill>
        <p:spPr>
          <a:xfrm>
            <a:off x="26828656" y="2495066"/>
            <a:ext cx="2173326" cy="2263637"/>
          </a:xfrm>
          <a:prstGeom prst="rect">
            <a:avLst/>
          </a:prstGeom>
        </p:spPr>
      </p:pic>
    </p:spTree>
    <p:extLst>
      <p:ext uri="{BB962C8B-B14F-4D97-AF65-F5344CB8AC3E}">
        <p14:creationId xmlns:p14="http://schemas.microsoft.com/office/powerpoint/2010/main" val="2916606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1174</Words>
  <Application>Microsoft Office PowerPoint</Application>
  <PresentationFormat>Custom</PresentationFormat>
  <Paragraphs>61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Blair Paulik</dc:creator>
  <cp:lastModifiedBy>Lauren Blair Paulik</cp:lastModifiedBy>
  <cp:revision>15</cp:revision>
  <dcterms:created xsi:type="dcterms:W3CDTF">2015-04-23T18:43:57Z</dcterms:created>
  <dcterms:modified xsi:type="dcterms:W3CDTF">2015-04-24T22:39:17Z</dcterms:modified>
</cp:coreProperties>
</file>