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51206400" cy="32918400"/>
  <p:notesSz cx="6858000" cy="9144000"/>
  <p:defaultTextStyle>
    <a:defPPr>
      <a:defRPr lang="en-US"/>
    </a:defPPr>
    <a:lvl1pPr marL="0" algn="l" defTabSz="3866280" rtl="0" eaLnBrk="1" latinLnBrk="0" hangingPunct="1">
      <a:defRPr sz="7500" kern="1200">
        <a:solidFill>
          <a:schemeClr val="tx1"/>
        </a:solidFill>
        <a:latin typeface="+mn-lt"/>
        <a:ea typeface="+mn-ea"/>
        <a:cs typeface="+mn-cs"/>
      </a:defRPr>
    </a:lvl1pPr>
    <a:lvl2pPr marL="1933142" algn="l" defTabSz="3866280" rtl="0" eaLnBrk="1" latinLnBrk="0" hangingPunct="1">
      <a:defRPr sz="7500" kern="1200">
        <a:solidFill>
          <a:schemeClr val="tx1"/>
        </a:solidFill>
        <a:latin typeface="+mn-lt"/>
        <a:ea typeface="+mn-ea"/>
        <a:cs typeface="+mn-cs"/>
      </a:defRPr>
    </a:lvl2pPr>
    <a:lvl3pPr marL="3866280" algn="l" defTabSz="3866280" rtl="0" eaLnBrk="1" latinLnBrk="0" hangingPunct="1">
      <a:defRPr sz="7500" kern="1200">
        <a:solidFill>
          <a:schemeClr val="tx1"/>
        </a:solidFill>
        <a:latin typeface="+mn-lt"/>
        <a:ea typeface="+mn-ea"/>
        <a:cs typeface="+mn-cs"/>
      </a:defRPr>
    </a:lvl3pPr>
    <a:lvl4pPr marL="5799422" algn="l" defTabSz="3866280" rtl="0" eaLnBrk="1" latinLnBrk="0" hangingPunct="1">
      <a:defRPr sz="7500" kern="1200">
        <a:solidFill>
          <a:schemeClr val="tx1"/>
        </a:solidFill>
        <a:latin typeface="+mn-lt"/>
        <a:ea typeface="+mn-ea"/>
        <a:cs typeface="+mn-cs"/>
      </a:defRPr>
    </a:lvl4pPr>
    <a:lvl5pPr marL="7732561" algn="l" defTabSz="3866280" rtl="0" eaLnBrk="1" latinLnBrk="0" hangingPunct="1">
      <a:defRPr sz="7500" kern="1200">
        <a:solidFill>
          <a:schemeClr val="tx1"/>
        </a:solidFill>
        <a:latin typeface="+mn-lt"/>
        <a:ea typeface="+mn-ea"/>
        <a:cs typeface="+mn-cs"/>
      </a:defRPr>
    </a:lvl5pPr>
    <a:lvl6pPr marL="9665703" algn="l" defTabSz="3866280" rtl="0" eaLnBrk="1" latinLnBrk="0" hangingPunct="1">
      <a:defRPr sz="7500" kern="1200">
        <a:solidFill>
          <a:schemeClr val="tx1"/>
        </a:solidFill>
        <a:latin typeface="+mn-lt"/>
        <a:ea typeface="+mn-ea"/>
        <a:cs typeface="+mn-cs"/>
      </a:defRPr>
    </a:lvl6pPr>
    <a:lvl7pPr marL="11598841" algn="l" defTabSz="3866280" rtl="0" eaLnBrk="1" latinLnBrk="0" hangingPunct="1">
      <a:defRPr sz="7500" kern="1200">
        <a:solidFill>
          <a:schemeClr val="tx1"/>
        </a:solidFill>
        <a:latin typeface="+mn-lt"/>
        <a:ea typeface="+mn-ea"/>
        <a:cs typeface="+mn-cs"/>
      </a:defRPr>
    </a:lvl7pPr>
    <a:lvl8pPr marL="13531983" algn="l" defTabSz="3866280" rtl="0" eaLnBrk="1" latinLnBrk="0" hangingPunct="1">
      <a:defRPr sz="7500" kern="1200">
        <a:solidFill>
          <a:schemeClr val="tx1"/>
        </a:solidFill>
        <a:latin typeface="+mn-lt"/>
        <a:ea typeface="+mn-ea"/>
        <a:cs typeface="+mn-cs"/>
      </a:defRPr>
    </a:lvl8pPr>
    <a:lvl9pPr marL="15465121" algn="l" defTabSz="3866280"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2892" y="2232"/>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OS-DC1\dfs-users\Research\AndersonLab\Share\Deepwater%20Horizon\Data\RDWH10-11%20Air%20SIM\complied%20sheet%20for%20graphing%20GoM%20Ai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S-DC1\dfs-users\Research\AndersonLab\Share\Deepwater%20Horizon\Data\RDWH10-11%20Air%20SIM\complied%20sheet%20for%20graphing%20GoM%20Ai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S-DC1\dfs-users\Research\AndersonLab\Share\Deepwater%20Horizon\Data\RDWH10-11%20Air%20SIM\complied%20sheet%20for%20graphing%20GoM%20Ai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S-DC1\dfs-users\Research\AndersonLab\Share\CTUIR\CTUIR%20LFT%20data%20work%20up\CTUIR%20LFR%20SIM%20PAH%20data%20work%20u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S-DC1\dfs-users\Research\AndersonLab\Share\CTUIR\CTUIR%20LFT%20data%20work%20up\CTUIR%20LFR%20SIM%20PAH%20data%20work%20u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S-DC1\dfs-users\Research\AndersonLab\Share\CTUIR\CTUIR%20LFT%20data%20work%20up\CTUIR%20LFR%20SIM%20PAH%20data%20work%20u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S-DC1\dfs-users\Research\AndersonLab\Share\CTUIR\CTUIR%20LFT%20data%20work%20up\CTUIR%20LFR%20SIM%20PAH%20data%20work%20u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S-DC1\dfs-users\Research\AndersonLab\Share\Deepwater%20Horizon\Data\RDWH10-11%20Air%20SIM\complied%20sheet%20for%20graphing%20GoM%20Ai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'SUM PAH'!$L$5</c:f>
              <c:strCache>
                <c:ptCount val="1"/>
                <c:pt idx="0">
                  <c:v>Louisiana</c:v>
                </c:pt>
              </c:strCache>
            </c:strRef>
          </c:tx>
          <c:invertIfNegative val="0"/>
          <c:cat>
            <c:strRef>
              <c:f>('SUM PAH'!$F$3,'SUM PAH'!$J$3,'SUM PAH'!$O$3,'SUM PAH'!$T$3,'SUM PAH'!$Z$3,'SUM PAH'!$AE$3,'SUM PAH'!$AI$2,'SUM PAH'!$AI$3,'SUM PAH'!$AS$3,'SUM PAH'!$AY$3,'SUM PAH'!$BE$3)</c:f>
              <c:strCache>
                <c:ptCount val="11"/>
                <c:pt idx="0">
                  <c:v>May 2010 </c:v>
                </c:pt>
                <c:pt idx="1">
                  <c:v>June short 2010</c:v>
                </c:pt>
                <c:pt idx="2">
                  <c:v>June 2010 </c:v>
                </c:pt>
                <c:pt idx="3">
                  <c:v>July 2010 </c:v>
                </c:pt>
                <c:pt idx="4">
                  <c:v>August 2010 </c:v>
                </c:pt>
                <c:pt idx="5">
                  <c:v>September 2010 </c:v>
                </c:pt>
                <c:pt idx="6">
                  <c:v>Winter 2010 </c:v>
                </c:pt>
                <c:pt idx="7">
                  <c:v>Sample lost </c:v>
                </c:pt>
                <c:pt idx="8">
                  <c:v>March 2011</c:v>
                </c:pt>
                <c:pt idx="9">
                  <c:v>April 2011</c:v>
                </c:pt>
                <c:pt idx="10">
                  <c:v>May 2011 </c:v>
                </c:pt>
              </c:strCache>
            </c:strRef>
          </c:cat>
          <c:val>
            <c:numRef>
              <c:f>('SUM PAH'!$G$41,'SUM PAH'!$L$41,'SUM PAH'!$Q$41,'SUM PAH'!$V$41,'SUM PAH'!$AA$41,'SUM PAH'!$AF$41,'SUM PAH'!$AH$41,'SUM PAH'!$AM$41,'SUM PAH'!$AR$41,'SUM PAH'!$AW$41,'SUM PAH'!$BC$41)</c:f>
              <c:numCache>
                <c:formatCode>General</c:formatCode>
                <c:ptCount val="11"/>
                <c:pt idx="0">
                  <c:v>16.336768132353946</c:v>
                </c:pt>
                <c:pt idx="1">
                  <c:v>22.74589408268136</c:v>
                </c:pt>
                <c:pt idx="2">
                  <c:v>4.4929274294141788</c:v>
                </c:pt>
                <c:pt idx="3">
                  <c:v>2.4088958977247179</c:v>
                </c:pt>
                <c:pt idx="4">
                  <c:v>1.0170443508595579</c:v>
                </c:pt>
                <c:pt idx="5">
                  <c:v>3.9241783903527097</c:v>
                </c:pt>
                <c:pt idx="6">
                  <c:v>1.9348193003319993</c:v>
                </c:pt>
                <c:pt idx="7">
                  <c:v>0</c:v>
                </c:pt>
                <c:pt idx="8">
                  <c:v>2.0835429271028709</c:v>
                </c:pt>
                <c:pt idx="9">
                  <c:v>12.047369241233122</c:v>
                </c:pt>
                <c:pt idx="10">
                  <c:v>2.6329678445094302</c:v>
                </c:pt>
              </c:numCache>
            </c:numRef>
          </c:val>
        </c:ser>
        <c:dLbls>
          <c:showLegendKey val="0"/>
          <c:showVal val="0"/>
          <c:showCatName val="0"/>
          <c:showSerName val="0"/>
          <c:showPercent val="0"/>
          <c:showBubbleSize val="0"/>
        </c:dLbls>
        <c:gapWidth val="150"/>
        <c:axId val="91633152"/>
        <c:axId val="91634688"/>
      </c:barChart>
      <c:catAx>
        <c:axId val="91633152"/>
        <c:scaling>
          <c:orientation val="minMax"/>
        </c:scaling>
        <c:delete val="0"/>
        <c:axPos val="b"/>
        <c:majorTickMark val="none"/>
        <c:minorTickMark val="none"/>
        <c:tickLblPos val="nextTo"/>
        <c:crossAx val="91634688"/>
        <c:crosses val="autoZero"/>
        <c:auto val="1"/>
        <c:lblAlgn val="ctr"/>
        <c:lblOffset val="100"/>
        <c:noMultiLvlLbl val="0"/>
      </c:catAx>
      <c:valAx>
        <c:axId val="91634688"/>
        <c:scaling>
          <c:orientation val="minMax"/>
          <c:max val="30"/>
          <c:min val="0"/>
        </c:scaling>
        <c:delete val="0"/>
        <c:axPos val="l"/>
        <c:majorGridlines/>
        <c:title>
          <c:tx>
            <c:rich>
              <a:bodyPr/>
              <a:lstStyle/>
              <a:p>
                <a:pPr>
                  <a:defRPr/>
                </a:pPr>
                <a:r>
                  <a:rPr lang="en-US"/>
                  <a:t>Ʃ PAHs ng/m³ </a:t>
                </a:r>
              </a:p>
            </c:rich>
          </c:tx>
          <c:layout/>
          <c:overlay val="0"/>
        </c:title>
        <c:numFmt formatCode="General" sourceLinked="1"/>
        <c:majorTickMark val="out"/>
        <c:minorTickMark val="none"/>
        <c:tickLblPos val="nextTo"/>
        <c:crossAx val="916331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'SUM PAH'!$K$5</c:f>
              <c:strCache>
                <c:ptCount val="1"/>
                <c:pt idx="0">
                  <c:v>Mississippi</c:v>
                </c:pt>
              </c:strCache>
            </c:strRef>
          </c:tx>
          <c:invertIfNegative val="0"/>
          <c:cat>
            <c:strRef>
              <c:f>('SUM PAH'!$F$3,'SUM PAH'!$J$3,'SUM PAH'!$O$3,'SUM PAH'!$T$3,'SUM PAH'!$Z$3,'SUM PAH'!$AE$3,'SUM PAH'!$AI$2,'SUM PAH'!$AO$3,'SUM PAH'!$AS$3,'SUM PAH'!$AY$3,'SUM PAH'!$BE$3)</c:f>
              <c:strCache>
                <c:ptCount val="11"/>
                <c:pt idx="0">
                  <c:v>May 2010 </c:v>
                </c:pt>
                <c:pt idx="1">
                  <c:v>June short 2010</c:v>
                </c:pt>
                <c:pt idx="2">
                  <c:v>June 2010 </c:v>
                </c:pt>
                <c:pt idx="3">
                  <c:v>July 2010 </c:v>
                </c:pt>
                <c:pt idx="4">
                  <c:v>August 2010 </c:v>
                </c:pt>
                <c:pt idx="5">
                  <c:v>September 2010 </c:v>
                </c:pt>
                <c:pt idx="6">
                  <c:v>Winter 2010 </c:v>
                </c:pt>
                <c:pt idx="7">
                  <c:v>February 2011</c:v>
                </c:pt>
                <c:pt idx="8">
                  <c:v>March 2011</c:v>
                </c:pt>
                <c:pt idx="9">
                  <c:v>April 2011</c:v>
                </c:pt>
                <c:pt idx="10">
                  <c:v>May 2011 </c:v>
                </c:pt>
              </c:strCache>
            </c:strRef>
          </c:cat>
          <c:val>
            <c:numRef>
              <c:f>('SUM PAH'!$F$41,'SUM PAH'!$K$41,'SUM PAH'!$P$41,'SUM PAH'!$U$41,'SUM PAH'!$Z$41,'SUM PAH'!$AE$41,'SUM PAH'!$AJ$41,'SUM PAH'!$AN$41,'SUM PAH'!$AS$41,'SUM PAH'!$AX$41,'SUM PAH'!$BD$41)</c:f>
              <c:numCache>
                <c:formatCode>General</c:formatCode>
                <c:ptCount val="11"/>
                <c:pt idx="0">
                  <c:v>24.083765102712086</c:v>
                </c:pt>
                <c:pt idx="1">
                  <c:v>19.681605536772324</c:v>
                </c:pt>
                <c:pt idx="2">
                  <c:v>6.1169877461265667</c:v>
                </c:pt>
                <c:pt idx="3">
                  <c:v>9.5899726445874354</c:v>
                </c:pt>
                <c:pt idx="4">
                  <c:v>6.0179892626624847</c:v>
                </c:pt>
                <c:pt idx="5">
                  <c:v>11.206960462143643</c:v>
                </c:pt>
                <c:pt idx="6">
                  <c:v>1.6366352839554097</c:v>
                </c:pt>
                <c:pt idx="7">
                  <c:v>4.2221285423260255</c:v>
                </c:pt>
                <c:pt idx="8">
                  <c:v>3.4978822356396368</c:v>
                </c:pt>
                <c:pt idx="9">
                  <c:v>10.309144354279253</c:v>
                </c:pt>
                <c:pt idx="10">
                  <c:v>6.116915330578677</c:v>
                </c:pt>
              </c:numCache>
            </c:numRef>
          </c:val>
        </c:ser>
        <c:dLbls>
          <c:showLegendKey val="0"/>
          <c:showVal val="0"/>
          <c:showCatName val="0"/>
          <c:showSerName val="0"/>
          <c:showPercent val="0"/>
          <c:showBubbleSize val="0"/>
        </c:dLbls>
        <c:gapWidth val="150"/>
        <c:axId val="192331776"/>
        <c:axId val="192333312"/>
      </c:barChart>
      <c:catAx>
        <c:axId val="192331776"/>
        <c:scaling>
          <c:orientation val="minMax"/>
        </c:scaling>
        <c:delete val="0"/>
        <c:axPos val="b"/>
        <c:majorTickMark val="none"/>
        <c:minorTickMark val="none"/>
        <c:tickLblPos val="nextTo"/>
        <c:crossAx val="192333312"/>
        <c:crosses val="autoZero"/>
        <c:auto val="1"/>
        <c:lblAlgn val="ctr"/>
        <c:lblOffset val="100"/>
        <c:noMultiLvlLbl val="0"/>
      </c:catAx>
      <c:valAx>
        <c:axId val="192333312"/>
        <c:scaling>
          <c:orientation val="minMax"/>
        </c:scaling>
        <c:delete val="0"/>
        <c:axPos val="l"/>
        <c:majorGridlines/>
        <c:title>
          <c:tx>
            <c:rich>
              <a:bodyPr/>
              <a:lstStyle/>
              <a:p>
                <a:pPr>
                  <a:defRPr/>
                </a:pPr>
                <a:r>
                  <a:rPr lang="en-US"/>
                  <a:t>Ʃ PAHs ng/m³ </a:t>
                </a:r>
              </a:p>
            </c:rich>
          </c:tx>
          <c:layout/>
          <c:overlay val="0"/>
        </c:title>
        <c:numFmt formatCode="General" sourceLinked="1"/>
        <c:majorTickMark val="out"/>
        <c:minorTickMark val="none"/>
        <c:tickLblPos val="nextTo"/>
        <c:crossAx val="192331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'SUM PAH'!$I$5</c:f>
              <c:strCache>
                <c:ptCount val="1"/>
                <c:pt idx="0">
                  <c:v>Florida</c:v>
                </c:pt>
              </c:strCache>
            </c:strRef>
          </c:tx>
          <c:invertIfNegative val="0"/>
          <c:cat>
            <c:strRef>
              <c:f>('SUM PAH'!$F$3,'SUM PAH'!$J$3,'SUM PAH'!$O$3,'SUM PAH'!$T$3,'SUM PAH'!$Z$3,'SUM PAH'!$AE$3,'SUM PAH'!$AI$3,'SUM PAH'!$AO$3,'SUM PAH'!$AS$3,'SUM PAH'!$AY$3,'SUM PAH'!$BE$3)</c:f>
              <c:strCache>
                <c:ptCount val="11"/>
                <c:pt idx="0">
                  <c:v>May 2010 </c:v>
                </c:pt>
                <c:pt idx="1">
                  <c:v>June short 2010</c:v>
                </c:pt>
                <c:pt idx="2">
                  <c:v>June 2010 </c:v>
                </c:pt>
                <c:pt idx="3">
                  <c:v>July 2010 </c:v>
                </c:pt>
                <c:pt idx="4">
                  <c:v>August 2010 </c:v>
                </c:pt>
                <c:pt idx="5">
                  <c:v>September 2010 </c:v>
                </c:pt>
                <c:pt idx="6">
                  <c:v>Sample lost </c:v>
                </c:pt>
                <c:pt idx="7">
                  <c:v>February 2011</c:v>
                </c:pt>
                <c:pt idx="8">
                  <c:v>March 2011</c:v>
                </c:pt>
                <c:pt idx="9">
                  <c:v>April 2011</c:v>
                </c:pt>
                <c:pt idx="10">
                  <c:v>May 2011 </c:v>
                </c:pt>
              </c:strCache>
            </c:strRef>
          </c:cat>
          <c:val>
            <c:numRef>
              <c:f>('SUM PAH'!$D$41,'SUM PAH'!$I$41,'SUM PAH'!$N$41,'SUM PAH'!$S$41,'SUM PAH'!$X$41,'SUM PAH'!$AC$41,'SUM PAH'!$AK$41,'SUM PAH'!$AP$41,'SUM PAH'!$AU$41,'SUM PAH'!$AZ$41,'SUM PAH'!$BF$41)</c:f>
              <c:numCache>
                <c:formatCode>General</c:formatCode>
                <c:ptCount val="11"/>
                <c:pt idx="0">
                  <c:v>3.4976314057613136</c:v>
                </c:pt>
                <c:pt idx="1">
                  <c:v>2.7043885737319155</c:v>
                </c:pt>
                <c:pt idx="2">
                  <c:v>2.179173738506428</c:v>
                </c:pt>
                <c:pt idx="3">
                  <c:v>2.1564090787096881</c:v>
                </c:pt>
                <c:pt idx="4">
                  <c:v>1.9276175952695842</c:v>
                </c:pt>
                <c:pt idx="5">
                  <c:v>3.8243870661343426</c:v>
                </c:pt>
                <c:pt idx="6">
                  <c:v>0</c:v>
                </c:pt>
                <c:pt idx="7">
                  <c:v>2.9311948580650053</c:v>
                </c:pt>
                <c:pt idx="8">
                  <c:v>2.9847594546205896</c:v>
                </c:pt>
                <c:pt idx="9">
                  <c:v>1.9502899827367883</c:v>
                </c:pt>
                <c:pt idx="10">
                  <c:v>1.4214122873730302</c:v>
                </c:pt>
              </c:numCache>
            </c:numRef>
          </c:val>
        </c:ser>
        <c:dLbls>
          <c:showLegendKey val="0"/>
          <c:showVal val="0"/>
          <c:showCatName val="0"/>
          <c:showSerName val="0"/>
          <c:showPercent val="0"/>
          <c:showBubbleSize val="0"/>
        </c:dLbls>
        <c:gapWidth val="150"/>
        <c:axId val="183163136"/>
        <c:axId val="184845056"/>
      </c:barChart>
      <c:catAx>
        <c:axId val="183163136"/>
        <c:scaling>
          <c:orientation val="minMax"/>
        </c:scaling>
        <c:delete val="0"/>
        <c:axPos val="b"/>
        <c:majorTickMark val="none"/>
        <c:minorTickMark val="none"/>
        <c:tickLblPos val="nextTo"/>
        <c:crossAx val="184845056"/>
        <c:crosses val="autoZero"/>
        <c:auto val="1"/>
        <c:lblAlgn val="ctr"/>
        <c:lblOffset val="100"/>
        <c:noMultiLvlLbl val="0"/>
      </c:catAx>
      <c:valAx>
        <c:axId val="184845056"/>
        <c:scaling>
          <c:orientation val="minMax"/>
          <c:max val="30"/>
          <c:min val="0"/>
        </c:scaling>
        <c:delete val="0"/>
        <c:axPos val="l"/>
        <c:majorGridlines/>
        <c:title>
          <c:tx>
            <c:rich>
              <a:bodyPr/>
              <a:lstStyle/>
              <a:p>
                <a:pPr>
                  <a:defRPr/>
                </a:pPr>
                <a:r>
                  <a:rPr lang="en-US"/>
                  <a:t>Ʃ PAHs ng/m³ </a:t>
                </a:r>
              </a:p>
            </c:rich>
          </c:tx>
          <c:layout/>
          <c:overlay val="0"/>
        </c:title>
        <c:numFmt formatCode="General" sourceLinked="1"/>
        <c:majorTickMark val="out"/>
        <c:minorTickMark val="none"/>
        <c:tickLblPos val="nextTo"/>
        <c:crossAx val="1831631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Tipi Apple</a:t>
            </a:r>
          </a:p>
        </c:rich>
      </c:tx>
      <c:layout/>
      <c:overlay val="0"/>
    </c:title>
    <c:autoTitleDeleted val="0"/>
    <c:plotArea>
      <c:layout/>
      <c:barChart>
        <c:barDir val="col"/>
        <c:grouping val="clustered"/>
        <c:varyColors val="0"/>
        <c:ser>
          <c:idx val="0"/>
          <c:order val="0"/>
          <c:tx>
            <c:v>Salmon</c:v>
          </c:tx>
          <c:invertIfNegative val="0"/>
          <c:cat>
            <c:strRef>
              <c:f>'tipi apple salmon'!$K$76:$K$82</c:f>
              <c:strCache>
                <c:ptCount val="7"/>
                <c:pt idx="0">
                  <c:v>Benz(a)anthracene</c:v>
                </c:pt>
                <c:pt idx="1">
                  <c:v>Chrysene</c:v>
                </c:pt>
                <c:pt idx="2">
                  <c:v>Benzo(b)fluoranthene</c:v>
                </c:pt>
                <c:pt idx="3">
                  <c:v>Benzo(k)fluoranthene</c:v>
                </c:pt>
                <c:pt idx="4">
                  <c:v>Benzo(a)pyrene</c:v>
                </c:pt>
                <c:pt idx="5">
                  <c:v>Indeno(1,2,3-c,d)pyrene</c:v>
                </c:pt>
                <c:pt idx="6">
                  <c:v>Dibenz(a,h)anthracene</c:v>
                </c:pt>
              </c:strCache>
            </c:strRef>
          </c:cat>
          <c:val>
            <c:numRef>
              <c:f>'tipi apple salmon'!$L$76:$L$82</c:f>
              <c:numCache>
                <c:formatCode>General</c:formatCode>
                <c:ptCount val="7"/>
                <c:pt idx="0">
                  <c:v>26.639588177657913</c:v>
                </c:pt>
                <c:pt idx="1">
                  <c:v>34.817024048173238</c:v>
                </c:pt>
                <c:pt idx="2">
                  <c:v>16.090513342348078</c:v>
                </c:pt>
                <c:pt idx="3">
                  <c:v>5.3939908503383354</c:v>
                </c:pt>
                <c:pt idx="4">
                  <c:v>9.7013536873304655</c:v>
                </c:pt>
                <c:pt idx="5">
                  <c:v>7.3575298941519502</c:v>
                </c:pt>
                <c:pt idx="6">
                  <c:v>0</c:v>
                </c:pt>
              </c:numCache>
            </c:numRef>
          </c:val>
        </c:ser>
        <c:ser>
          <c:idx val="1"/>
          <c:order val="1"/>
          <c:tx>
            <c:v>LFT</c:v>
          </c:tx>
          <c:invertIfNegative val="0"/>
          <c:val>
            <c:numRef>
              <c:f>'A110170'!$B$115:$B$121</c:f>
              <c:numCache>
                <c:formatCode>General</c:formatCode>
                <c:ptCount val="7"/>
                <c:pt idx="0">
                  <c:v>27.053051609041379</c:v>
                </c:pt>
                <c:pt idx="1">
                  <c:v>34.424519794114225</c:v>
                </c:pt>
                <c:pt idx="2">
                  <c:v>15.947471606569907</c:v>
                </c:pt>
                <c:pt idx="3">
                  <c:v>5.4562098331231423</c:v>
                </c:pt>
                <c:pt idx="4">
                  <c:v>11.217979336050783</c:v>
                </c:pt>
                <c:pt idx="5">
                  <c:v>5.0890386767640559</c:v>
                </c:pt>
                <c:pt idx="6">
                  <c:v>0.81172914433651977</c:v>
                </c:pt>
              </c:numCache>
            </c:numRef>
          </c:val>
        </c:ser>
        <c:dLbls>
          <c:showLegendKey val="0"/>
          <c:showVal val="0"/>
          <c:showCatName val="0"/>
          <c:showSerName val="0"/>
          <c:showPercent val="0"/>
          <c:showBubbleSize val="0"/>
        </c:dLbls>
        <c:gapWidth val="150"/>
        <c:axId val="218831872"/>
        <c:axId val="220720128"/>
      </c:barChart>
      <c:catAx>
        <c:axId val="218831872"/>
        <c:scaling>
          <c:orientation val="minMax"/>
        </c:scaling>
        <c:delete val="0"/>
        <c:axPos val="b"/>
        <c:majorTickMark val="none"/>
        <c:minorTickMark val="none"/>
        <c:tickLblPos val="nextTo"/>
        <c:crossAx val="220720128"/>
        <c:crosses val="autoZero"/>
        <c:auto val="1"/>
        <c:lblAlgn val="ctr"/>
        <c:lblOffset val="100"/>
        <c:noMultiLvlLbl val="0"/>
      </c:catAx>
      <c:valAx>
        <c:axId val="220720128"/>
        <c:scaling>
          <c:orientation val="minMax"/>
          <c:max val="45"/>
        </c:scaling>
        <c:delete val="0"/>
        <c:axPos val="l"/>
        <c:majorGridlines/>
        <c:title>
          <c:tx>
            <c:rich>
              <a:bodyPr/>
              <a:lstStyle/>
              <a:p>
                <a:pPr>
                  <a:defRPr/>
                </a:pPr>
                <a:r>
                  <a:rPr lang="en-US"/>
                  <a:t>% Contribution Carcinogenic PAHs</a:t>
                </a:r>
              </a:p>
            </c:rich>
          </c:tx>
          <c:layout>
            <c:manualLayout>
              <c:xMode val="edge"/>
              <c:yMode val="edge"/>
              <c:x val="3.3333333333333333E-2"/>
              <c:y val="0.15468541724854096"/>
            </c:manualLayout>
          </c:layout>
          <c:overlay val="0"/>
        </c:title>
        <c:numFmt formatCode="General" sourceLinked="1"/>
        <c:majorTickMark val="out"/>
        <c:minorTickMark val="none"/>
        <c:tickLblPos val="nextTo"/>
        <c:crossAx val="2188318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Shed Apple</a:t>
            </a:r>
          </a:p>
        </c:rich>
      </c:tx>
      <c:layout>
        <c:manualLayout>
          <c:xMode val="edge"/>
          <c:yMode val="edge"/>
          <c:x val="0.34156844389385238"/>
          <c:y val="4.8906326447803593E-2"/>
        </c:manualLayout>
      </c:layout>
      <c:overlay val="0"/>
    </c:title>
    <c:autoTitleDeleted val="0"/>
    <c:plotArea>
      <c:layout>
        <c:manualLayout>
          <c:layoutTarget val="inner"/>
          <c:xMode val="edge"/>
          <c:yMode val="edge"/>
          <c:x val="0.13089129483814524"/>
          <c:y val="0.14856876898674623"/>
          <c:w val="0.69637357830271218"/>
          <c:h val="0.43018422184584776"/>
        </c:manualLayout>
      </c:layout>
      <c:barChart>
        <c:barDir val="col"/>
        <c:grouping val="clustered"/>
        <c:varyColors val="0"/>
        <c:ser>
          <c:idx val="0"/>
          <c:order val="0"/>
          <c:tx>
            <c:v>Salmon</c:v>
          </c:tx>
          <c:invertIfNegative val="0"/>
          <c:cat>
            <c:strRef>
              <c:f>'tipi apple salmon'!$K$76:$K$82</c:f>
              <c:strCache>
                <c:ptCount val="7"/>
                <c:pt idx="0">
                  <c:v>Benz(a)anthracene</c:v>
                </c:pt>
                <c:pt idx="1">
                  <c:v>Chrysene</c:v>
                </c:pt>
                <c:pt idx="2">
                  <c:v>Benzo(b)fluoranthene</c:v>
                </c:pt>
                <c:pt idx="3">
                  <c:v>Benzo(k)fluoranthene</c:v>
                </c:pt>
                <c:pt idx="4">
                  <c:v>Benzo(a)pyrene</c:v>
                </c:pt>
                <c:pt idx="5">
                  <c:v>Indeno(1,2,3-c,d)pyrene</c:v>
                </c:pt>
                <c:pt idx="6">
                  <c:v>Dibenz(a,h)anthracene</c:v>
                </c:pt>
              </c:strCache>
            </c:strRef>
          </c:cat>
          <c:val>
            <c:numRef>
              <c:f>'shed apple salmon'!$M$84:$M$90</c:f>
              <c:numCache>
                <c:formatCode>General</c:formatCode>
                <c:ptCount val="7"/>
                <c:pt idx="0">
                  <c:v>29.050622568545535</c:v>
                </c:pt>
                <c:pt idx="1">
                  <c:v>34.56263118296787</c:v>
                </c:pt>
                <c:pt idx="2">
                  <c:v>17.761169104000135</c:v>
                </c:pt>
                <c:pt idx="3">
                  <c:v>9.6038714418515223</c:v>
                </c:pt>
                <c:pt idx="4">
                  <c:v>9.0217057026349323</c:v>
                </c:pt>
                <c:pt idx="5">
                  <c:v>0</c:v>
                </c:pt>
                <c:pt idx="6">
                  <c:v>0</c:v>
                </c:pt>
              </c:numCache>
            </c:numRef>
          </c:val>
        </c:ser>
        <c:ser>
          <c:idx val="1"/>
          <c:order val="1"/>
          <c:tx>
            <c:v>LFT</c:v>
          </c:tx>
          <c:invertIfNegative val="0"/>
          <c:val>
            <c:numRef>
              <c:f>'A110169'!$D$90:$D$97</c:f>
              <c:numCache>
                <c:formatCode>General</c:formatCode>
                <c:ptCount val="8"/>
                <c:pt idx="0">
                  <c:v>19.872022065927261</c:v>
                </c:pt>
                <c:pt idx="1">
                  <c:v>32.971465318626556</c:v>
                </c:pt>
                <c:pt idx="2">
                  <c:v>41.202109222084566</c:v>
                </c:pt>
                <c:pt idx="3">
                  <c:v>12.008001162578209</c:v>
                </c:pt>
                <c:pt idx="4">
                  <c:v>4.697564848297012</c:v>
                </c:pt>
                <c:pt idx="5">
                  <c:v>7.2295500297221524</c:v>
                </c:pt>
                <c:pt idx="6">
                  <c:v>1.8913094186915054</c:v>
                </c:pt>
                <c:pt idx="7">
                  <c:v>0</c:v>
                </c:pt>
              </c:numCache>
            </c:numRef>
          </c:val>
        </c:ser>
        <c:dLbls>
          <c:showLegendKey val="0"/>
          <c:showVal val="0"/>
          <c:showCatName val="0"/>
          <c:showSerName val="0"/>
          <c:showPercent val="0"/>
          <c:showBubbleSize val="0"/>
        </c:dLbls>
        <c:gapWidth val="150"/>
        <c:axId val="216646016"/>
        <c:axId val="230772736"/>
      </c:barChart>
      <c:catAx>
        <c:axId val="216646016"/>
        <c:scaling>
          <c:orientation val="minMax"/>
        </c:scaling>
        <c:delete val="0"/>
        <c:axPos val="b"/>
        <c:numFmt formatCode="General" sourceLinked="1"/>
        <c:majorTickMark val="none"/>
        <c:minorTickMark val="none"/>
        <c:tickLblPos val="nextTo"/>
        <c:crossAx val="230772736"/>
        <c:crosses val="autoZero"/>
        <c:auto val="1"/>
        <c:lblAlgn val="ctr"/>
        <c:lblOffset val="100"/>
        <c:noMultiLvlLbl val="0"/>
      </c:catAx>
      <c:valAx>
        <c:axId val="230772736"/>
        <c:scaling>
          <c:orientation val="minMax"/>
        </c:scaling>
        <c:delete val="0"/>
        <c:axPos val="l"/>
        <c:majorGridlines/>
        <c:title>
          <c:tx>
            <c:rich>
              <a:bodyPr/>
              <a:lstStyle/>
              <a:p>
                <a:pPr>
                  <a:defRPr/>
                </a:pPr>
                <a:r>
                  <a:rPr lang="en-US"/>
                  <a:t>% Contribution Carcinogenic PAHs</a:t>
                </a:r>
              </a:p>
            </c:rich>
          </c:tx>
          <c:layout>
            <c:manualLayout>
              <c:xMode val="edge"/>
              <c:yMode val="edge"/>
              <c:x val="3.3080808080808079E-2"/>
              <c:y val="0.15803475283014443"/>
            </c:manualLayout>
          </c:layout>
          <c:overlay val="0"/>
        </c:title>
        <c:numFmt formatCode="General" sourceLinked="1"/>
        <c:majorTickMark val="out"/>
        <c:minorTickMark val="none"/>
        <c:tickLblPos val="nextTo"/>
        <c:crossAx val="216646016"/>
        <c:crosses val="autoZero"/>
        <c:crossBetween val="between"/>
      </c:valAx>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Tipi Alder</a:t>
            </a:r>
          </a:p>
        </c:rich>
      </c:tx>
      <c:layout/>
      <c:overlay val="0"/>
    </c:title>
    <c:autoTitleDeleted val="0"/>
    <c:plotArea>
      <c:layout/>
      <c:barChart>
        <c:barDir val="col"/>
        <c:grouping val="clustered"/>
        <c:varyColors val="0"/>
        <c:ser>
          <c:idx val="0"/>
          <c:order val="0"/>
          <c:tx>
            <c:v>Salmon</c:v>
          </c:tx>
          <c:invertIfNegative val="0"/>
          <c:cat>
            <c:strRef>
              <c:f>'tipi apple salmon'!$K$76:$K$82</c:f>
              <c:strCache>
                <c:ptCount val="7"/>
                <c:pt idx="0">
                  <c:v>Benz(a)anthracene</c:v>
                </c:pt>
                <c:pt idx="1">
                  <c:v>Chrysene</c:v>
                </c:pt>
                <c:pt idx="2">
                  <c:v>Benzo(b)fluoranthene</c:v>
                </c:pt>
                <c:pt idx="3">
                  <c:v>Benzo(k)fluoranthene</c:v>
                </c:pt>
                <c:pt idx="4">
                  <c:v>Benzo(a)pyrene</c:v>
                </c:pt>
                <c:pt idx="5">
                  <c:v>Indeno(1,2,3-c,d)pyrene</c:v>
                </c:pt>
                <c:pt idx="6">
                  <c:v>Dibenz(a,h)anthracene</c:v>
                </c:pt>
              </c:strCache>
            </c:strRef>
          </c:cat>
          <c:val>
            <c:numRef>
              <c:f>'Tipi alder salmon'!$M$81:$M$87</c:f>
              <c:numCache>
                <c:formatCode>General</c:formatCode>
                <c:ptCount val="7"/>
                <c:pt idx="0">
                  <c:v>30.050754989050311</c:v>
                </c:pt>
                <c:pt idx="1">
                  <c:v>42.85113546251204</c:v>
                </c:pt>
                <c:pt idx="2">
                  <c:v>13.587866542234487</c:v>
                </c:pt>
                <c:pt idx="3">
                  <c:v>5.821546932884675</c:v>
                </c:pt>
                <c:pt idx="4">
                  <c:v>7.6886960733184893</c:v>
                </c:pt>
                <c:pt idx="5">
                  <c:v>0</c:v>
                </c:pt>
                <c:pt idx="6">
                  <c:v>0</c:v>
                </c:pt>
              </c:numCache>
            </c:numRef>
          </c:val>
        </c:ser>
        <c:ser>
          <c:idx val="1"/>
          <c:order val="1"/>
          <c:tx>
            <c:v>LFT</c:v>
          </c:tx>
          <c:invertIfNegative val="0"/>
          <c:val>
            <c:numRef>
              <c:f>'A110226'!$B$112:$B$118</c:f>
              <c:numCache>
                <c:formatCode>General</c:formatCode>
                <c:ptCount val="7"/>
                <c:pt idx="0">
                  <c:v>30.593713025495049</c:v>
                </c:pt>
                <c:pt idx="1">
                  <c:v>39.32615854479301</c:v>
                </c:pt>
                <c:pt idx="2">
                  <c:v>12.972865902380182</c:v>
                </c:pt>
                <c:pt idx="3">
                  <c:v>5.0755738714028267</c:v>
                </c:pt>
                <c:pt idx="4">
                  <c:v>8.8559573681565773</c:v>
                </c:pt>
                <c:pt idx="5">
                  <c:v>3.1757312877723627</c:v>
                </c:pt>
                <c:pt idx="6">
                  <c:v>0</c:v>
                </c:pt>
              </c:numCache>
            </c:numRef>
          </c:val>
        </c:ser>
        <c:dLbls>
          <c:showLegendKey val="0"/>
          <c:showVal val="0"/>
          <c:showCatName val="0"/>
          <c:showSerName val="0"/>
          <c:showPercent val="0"/>
          <c:showBubbleSize val="0"/>
        </c:dLbls>
        <c:gapWidth val="150"/>
        <c:axId val="217122304"/>
        <c:axId val="217123840"/>
      </c:barChart>
      <c:catAx>
        <c:axId val="217122304"/>
        <c:scaling>
          <c:orientation val="minMax"/>
        </c:scaling>
        <c:delete val="0"/>
        <c:axPos val="b"/>
        <c:majorTickMark val="none"/>
        <c:minorTickMark val="none"/>
        <c:tickLblPos val="nextTo"/>
        <c:crossAx val="217123840"/>
        <c:crosses val="autoZero"/>
        <c:auto val="1"/>
        <c:lblAlgn val="ctr"/>
        <c:lblOffset val="100"/>
        <c:noMultiLvlLbl val="0"/>
      </c:catAx>
      <c:valAx>
        <c:axId val="217123840"/>
        <c:scaling>
          <c:orientation val="minMax"/>
        </c:scaling>
        <c:delete val="0"/>
        <c:axPos val="l"/>
        <c:majorGridlines/>
        <c:title>
          <c:tx>
            <c:rich>
              <a:bodyPr/>
              <a:lstStyle/>
              <a:p>
                <a:pPr>
                  <a:defRPr/>
                </a:pPr>
                <a:r>
                  <a:rPr lang="en-US"/>
                  <a:t>% Contribution Carcinogenic PAHs</a:t>
                </a:r>
              </a:p>
            </c:rich>
          </c:tx>
          <c:layout>
            <c:manualLayout>
              <c:xMode val="edge"/>
              <c:yMode val="edge"/>
              <c:x val="2.3301606398988133E-2"/>
              <c:y val="0.16271396991267847"/>
            </c:manualLayout>
          </c:layout>
          <c:overlay val="0"/>
        </c:title>
        <c:numFmt formatCode="General" sourceLinked="1"/>
        <c:majorTickMark val="out"/>
        <c:minorTickMark val="none"/>
        <c:tickLblPos val="nextTo"/>
        <c:crossAx val="21712230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Shed Alder</a:t>
            </a:r>
          </a:p>
        </c:rich>
      </c:tx>
      <c:layout/>
      <c:overlay val="0"/>
    </c:title>
    <c:autoTitleDeleted val="0"/>
    <c:plotArea>
      <c:layout/>
      <c:barChart>
        <c:barDir val="col"/>
        <c:grouping val="clustered"/>
        <c:varyColors val="0"/>
        <c:ser>
          <c:idx val="0"/>
          <c:order val="0"/>
          <c:tx>
            <c:v>Salmon</c:v>
          </c:tx>
          <c:invertIfNegative val="0"/>
          <c:cat>
            <c:strRef>
              <c:f>'tipi apple salmon'!$K$76:$K$82</c:f>
              <c:strCache>
                <c:ptCount val="7"/>
                <c:pt idx="0">
                  <c:v>Benz(a)anthracene</c:v>
                </c:pt>
                <c:pt idx="1">
                  <c:v>Chrysene</c:v>
                </c:pt>
                <c:pt idx="2">
                  <c:v>Benzo(b)fluoranthene</c:v>
                </c:pt>
                <c:pt idx="3">
                  <c:v>Benzo(k)fluoranthene</c:v>
                </c:pt>
                <c:pt idx="4">
                  <c:v>Benzo(a)pyrene</c:v>
                </c:pt>
                <c:pt idx="5">
                  <c:v>Indeno(1,2,3-c,d)pyrene</c:v>
                </c:pt>
                <c:pt idx="6">
                  <c:v>Dibenz(a,h)anthracene</c:v>
                </c:pt>
              </c:strCache>
            </c:strRef>
          </c:cat>
          <c:val>
            <c:numRef>
              <c:f>'shed alder salmon'!$M$82:$M$88</c:f>
              <c:numCache>
                <c:formatCode>General</c:formatCode>
                <c:ptCount val="7"/>
                <c:pt idx="0">
                  <c:v>33.814845717242605</c:v>
                </c:pt>
                <c:pt idx="1">
                  <c:v>40.520502303205554</c:v>
                </c:pt>
                <c:pt idx="2">
                  <c:v>13.639055727780089</c:v>
                </c:pt>
                <c:pt idx="3">
                  <c:v>4.2374389379784976</c:v>
                </c:pt>
                <c:pt idx="4">
                  <c:v>7.788157313793266</c:v>
                </c:pt>
                <c:pt idx="5">
                  <c:v>0</c:v>
                </c:pt>
                <c:pt idx="6">
                  <c:v>0</c:v>
                </c:pt>
              </c:numCache>
            </c:numRef>
          </c:val>
        </c:ser>
        <c:ser>
          <c:idx val="1"/>
          <c:order val="1"/>
          <c:tx>
            <c:v>LFT</c:v>
          </c:tx>
          <c:invertIfNegative val="0"/>
          <c:val>
            <c:numRef>
              <c:f>'A110225'!$B$111:$B$117</c:f>
              <c:numCache>
                <c:formatCode>General</c:formatCode>
                <c:ptCount val="7"/>
                <c:pt idx="0">
                  <c:v>35.702557245357738</c:v>
                </c:pt>
                <c:pt idx="1">
                  <c:v>39.178743578130579</c:v>
                </c:pt>
                <c:pt idx="2">
                  <c:v>12.170469775143573</c:v>
                </c:pt>
                <c:pt idx="3">
                  <c:v>3.9999116661134448</c:v>
                </c:pt>
                <c:pt idx="4">
                  <c:v>7.2981948734780282</c:v>
                </c:pt>
                <c:pt idx="5">
                  <c:v>1.6501228617766384</c:v>
                </c:pt>
                <c:pt idx="6">
                  <c:v>0</c:v>
                </c:pt>
              </c:numCache>
            </c:numRef>
          </c:val>
        </c:ser>
        <c:dLbls>
          <c:showLegendKey val="0"/>
          <c:showVal val="0"/>
          <c:showCatName val="0"/>
          <c:showSerName val="0"/>
          <c:showPercent val="0"/>
          <c:showBubbleSize val="0"/>
        </c:dLbls>
        <c:gapWidth val="150"/>
        <c:axId val="217282048"/>
        <c:axId val="227873536"/>
      </c:barChart>
      <c:catAx>
        <c:axId val="217282048"/>
        <c:scaling>
          <c:orientation val="minMax"/>
        </c:scaling>
        <c:delete val="0"/>
        <c:axPos val="b"/>
        <c:majorTickMark val="none"/>
        <c:minorTickMark val="none"/>
        <c:tickLblPos val="nextTo"/>
        <c:crossAx val="227873536"/>
        <c:crosses val="autoZero"/>
        <c:auto val="1"/>
        <c:lblAlgn val="ctr"/>
        <c:lblOffset val="100"/>
        <c:noMultiLvlLbl val="0"/>
      </c:catAx>
      <c:valAx>
        <c:axId val="227873536"/>
        <c:scaling>
          <c:orientation val="minMax"/>
        </c:scaling>
        <c:delete val="0"/>
        <c:axPos val="l"/>
        <c:majorGridlines/>
        <c:title>
          <c:tx>
            <c:rich>
              <a:bodyPr/>
              <a:lstStyle/>
              <a:p>
                <a:pPr>
                  <a:defRPr/>
                </a:pPr>
                <a:r>
                  <a:rPr lang="en-US"/>
                  <a:t>% Contribution Carcinogenic PAHs</a:t>
                </a:r>
              </a:p>
            </c:rich>
          </c:tx>
          <c:layout>
            <c:manualLayout>
              <c:xMode val="edge"/>
              <c:yMode val="edge"/>
              <c:x val="2.4703327592463527E-2"/>
              <c:y val="0.16259435274971254"/>
            </c:manualLayout>
          </c:layout>
          <c:overlay val="0"/>
        </c:title>
        <c:numFmt formatCode="General" sourceLinked="1"/>
        <c:majorTickMark val="out"/>
        <c:minorTickMark val="none"/>
        <c:tickLblPos val="nextTo"/>
        <c:crossAx val="21728204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'SUM PAH'!$J$5</c:f>
              <c:strCache>
                <c:ptCount val="1"/>
                <c:pt idx="0">
                  <c:v>Alabama</c:v>
                </c:pt>
              </c:strCache>
            </c:strRef>
          </c:tx>
          <c:invertIfNegative val="0"/>
          <c:cat>
            <c:strRef>
              <c:f>('SUM PAH'!$F$3,'SUM PAH'!$J$3,'SUM PAH'!$O$3,'SUM PAH'!$T$3,'SUM PAH'!$Z$3,'SUM PAH'!$AE$3,'SUM PAH'!$AI$2,'SUM PAH'!$AO$3,'SUM PAH'!$AS$3,'SUM PAH'!$AY$3,'SUM PAH'!$BE$3)</c:f>
              <c:strCache>
                <c:ptCount val="11"/>
                <c:pt idx="0">
                  <c:v>May 2010 </c:v>
                </c:pt>
                <c:pt idx="1">
                  <c:v>June short 2010</c:v>
                </c:pt>
                <c:pt idx="2">
                  <c:v>June 2010 </c:v>
                </c:pt>
                <c:pt idx="3">
                  <c:v>July 2010 </c:v>
                </c:pt>
                <c:pt idx="4">
                  <c:v>August 2010 </c:v>
                </c:pt>
                <c:pt idx="5">
                  <c:v>September 2010 </c:v>
                </c:pt>
                <c:pt idx="6">
                  <c:v>Winter 2010 </c:v>
                </c:pt>
                <c:pt idx="7">
                  <c:v>February 2011</c:v>
                </c:pt>
                <c:pt idx="8">
                  <c:v>March 2011</c:v>
                </c:pt>
                <c:pt idx="9">
                  <c:v>April 2011</c:v>
                </c:pt>
                <c:pt idx="10">
                  <c:v>May 2011 </c:v>
                </c:pt>
              </c:strCache>
            </c:strRef>
          </c:cat>
          <c:val>
            <c:numRef>
              <c:f>('SUM PAH'!$E$41,'SUM PAH'!$J$41,'SUM PAH'!$O$41,'SUM PAH'!$T$41,'SUM PAH'!$Y$41,'SUM PAH'!$AD$41,'SUM PAH'!$AI$41,'SUM PAH'!$AO$41,'SUM PAH'!$AT$41,'SUM PAH'!$AY$41,'SUM PAH'!$BE$41)</c:f>
              <c:numCache>
                <c:formatCode>General</c:formatCode>
                <c:ptCount val="11"/>
                <c:pt idx="0">
                  <c:v>2.2010782319532178</c:v>
                </c:pt>
                <c:pt idx="1">
                  <c:v>3.3207223166437014</c:v>
                </c:pt>
                <c:pt idx="2">
                  <c:v>2.2551190178358365</c:v>
                </c:pt>
                <c:pt idx="3">
                  <c:v>2.0713809679954047</c:v>
                </c:pt>
                <c:pt idx="4">
                  <c:v>1.9620084079776616</c:v>
                </c:pt>
                <c:pt idx="5">
                  <c:v>3.1128396749263709</c:v>
                </c:pt>
                <c:pt idx="6">
                  <c:v>5.4336461174064841</c:v>
                </c:pt>
                <c:pt idx="7">
                  <c:v>2.3301587719883852</c:v>
                </c:pt>
                <c:pt idx="8">
                  <c:v>1.0354175627908262</c:v>
                </c:pt>
                <c:pt idx="9">
                  <c:v>2.0365176043442812</c:v>
                </c:pt>
                <c:pt idx="10">
                  <c:v>3.5037499825986869</c:v>
                </c:pt>
              </c:numCache>
            </c:numRef>
          </c:val>
        </c:ser>
        <c:dLbls>
          <c:showLegendKey val="0"/>
          <c:showVal val="0"/>
          <c:showCatName val="0"/>
          <c:showSerName val="0"/>
          <c:showPercent val="0"/>
          <c:showBubbleSize val="0"/>
        </c:dLbls>
        <c:gapWidth val="150"/>
        <c:axId val="91672576"/>
        <c:axId val="91675648"/>
      </c:barChart>
      <c:catAx>
        <c:axId val="91672576"/>
        <c:scaling>
          <c:orientation val="minMax"/>
        </c:scaling>
        <c:delete val="0"/>
        <c:axPos val="b"/>
        <c:majorTickMark val="none"/>
        <c:minorTickMark val="none"/>
        <c:tickLblPos val="nextTo"/>
        <c:crossAx val="91675648"/>
        <c:crosses val="autoZero"/>
        <c:auto val="1"/>
        <c:lblAlgn val="ctr"/>
        <c:lblOffset val="100"/>
        <c:noMultiLvlLbl val="0"/>
      </c:catAx>
      <c:valAx>
        <c:axId val="91675648"/>
        <c:scaling>
          <c:orientation val="minMax"/>
          <c:max val="30"/>
          <c:min val="0"/>
        </c:scaling>
        <c:delete val="0"/>
        <c:axPos val="l"/>
        <c:majorGridlines/>
        <c:title>
          <c:tx>
            <c:rich>
              <a:bodyPr/>
              <a:lstStyle/>
              <a:p>
                <a:pPr>
                  <a:defRPr/>
                </a:pPr>
                <a:r>
                  <a:rPr lang="en-US"/>
                  <a:t>Ʃ PAHs ng/m³ </a:t>
                </a:r>
              </a:p>
            </c:rich>
          </c:tx>
          <c:layout/>
          <c:overlay val="0"/>
        </c:title>
        <c:numFmt formatCode="General" sourceLinked="1"/>
        <c:majorTickMark val="out"/>
        <c:minorTickMark val="none"/>
        <c:tickLblPos val="nextTo"/>
        <c:crossAx val="9167257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1"/>
            <a:ext cx="4352544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3"/>
            <a:ext cx="35844480" cy="8412478"/>
          </a:xfrm>
        </p:spPr>
        <p:txBody>
          <a:bodyPr/>
          <a:lstStyle>
            <a:lvl1pPr marL="0" indent="0" algn="ctr">
              <a:buNone/>
              <a:defRPr>
                <a:solidFill>
                  <a:schemeClr val="tx1">
                    <a:tint val="75000"/>
                  </a:schemeClr>
                </a:solidFill>
              </a:defRPr>
            </a:lvl1pPr>
            <a:lvl2pPr marL="1933142" indent="0" algn="ctr">
              <a:buNone/>
              <a:defRPr>
                <a:solidFill>
                  <a:schemeClr val="tx1">
                    <a:tint val="75000"/>
                  </a:schemeClr>
                </a:solidFill>
              </a:defRPr>
            </a:lvl2pPr>
            <a:lvl3pPr marL="3866280" indent="0" algn="ctr">
              <a:buNone/>
              <a:defRPr>
                <a:solidFill>
                  <a:schemeClr val="tx1">
                    <a:tint val="75000"/>
                  </a:schemeClr>
                </a:solidFill>
              </a:defRPr>
            </a:lvl3pPr>
            <a:lvl4pPr marL="5799422" indent="0" algn="ctr">
              <a:buNone/>
              <a:defRPr>
                <a:solidFill>
                  <a:schemeClr val="tx1">
                    <a:tint val="75000"/>
                  </a:schemeClr>
                </a:solidFill>
              </a:defRPr>
            </a:lvl4pPr>
            <a:lvl5pPr marL="7732561" indent="0" algn="ctr">
              <a:buNone/>
              <a:defRPr>
                <a:solidFill>
                  <a:schemeClr val="tx1">
                    <a:tint val="75000"/>
                  </a:schemeClr>
                </a:solidFill>
              </a:defRPr>
            </a:lvl5pPr>
            <a:lvl6pPr marL="9665703" indent="0" algn="ctr">
              <a:buNone/>
              <a:defRPr>
                <a:solidFill>
                  <a:schemeClr val="tx1">
                    <a:tint val="75000"/>
                  </a:schemeClr>
                </a:solidFill>
              </a:defRPr>
            </a:lvl6pPr>
            <a:lvl7pPr marL="11598841" indent="0" algn="ctr">
              <a:buNone/>
              <a:defRPr>
                <a:solidFill>
                  <a:schemeClr val="tx1">
                    <a:tint val="75000"/>
                  </a:schemeClr>
                </a:solidFill>
              </a:defRPr>
            </a:lvl7pPr>
            <a:lvl8pPr marL="13531983" indent="0" algn="ctr">
              <a:buNone/>
              <a:defRPr>
                <a:solidFill>
                  <a:schemeClr val="tx1">
                    <a:tint val="75000"/>
                  </a:schemeClr>
                </a:solidFill>
              </a:defRPr>
            </a:lvl8pPr>
            <a:lvl9pPr marL="154651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EE485-1AF4-4BE4-9E3A-3930500BA5AA}"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112553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EE485-1AF4-4BE4-9E3A-3930500BA5AA}"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322579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4" y="1318263"/>
            <a:ext cx="11521440" cy="28087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4" y="1318263"/>
            <a:ext cx="33710880" cy="28087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EE485-1AF4-4BE4-9E3A-3930500BA5AA}"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354386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EE485-1AF4-4BE4-9E3A-3930500BA5AA}"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3755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1153126"/>
            <a:ext cx="43525440" cy="6537959"/>
          </a:xfrm>
        </p:spPr>
        <p:txBody>
          <a:bodyPr anchor="t"/>
          <a:lstStyle>
            <a:lvl1pPr algn="l">
              <a:defRPr sz="17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4" y="13952224"/>
            <a:ext cx="43525440" cy="7200897"/>
          </a:xfrm>
        </p:spPr>
        <p:txBody>
          <a:bodyPr anchor="b"/>
          <a:lstStyle>
            <a:lvl1pPr marL="0" indent="0">
              <a:buNone/>
              <a:defRPr sz="8300">
                <a:solidFill>
                  <a:schemeClr val="tx1">
                    <a:tint val="75000"/>
                  </a:schemeClr>
                </a:solidFill>
              </a:defRPr>
            </a:lvl1pPr>
            <a:lvl2pPr marL="1933142" indent="0">
              <a:buNone/>
              <a:defRPr sz="7500">
                <a:solidFill>
                  <a:schemeClr val="tx1">
                    <a:tint val="75000"/>
                  </a:schemeClr>
                </a:solidFill>
              </a:defRPr>
            </a:lvl2pPr>
            <a:lvl3pPr marL="3866280" indent="0">
              <a:buNone/>
              <a:defRPr sz="6700">
                <a:solidFill>
                  <a:schemeClr val="tx1">
                    <a:tint val="75000"/>
                  </a:schemeClr>
                </a:solidFill>
              </a:defRPr>
            </a:lvl3pPr>
            <a:lvl4pPr marL="5799422" indent="0">
              <a:buNone/>
              <a:defRPr sz="5900">
                <a:solidFill>
                  <a:schemeClr val="tx1">
                    <a:tint val="75000"/>
                  </a:schemeClr>
                </a:solidFill>
              </a:defRPr>
            </a:lvl4pPr>
            <a:lvl5pPr marL="7732561" indent="0">
              <a:buNone/>
              <a:defRPr sz="5900">
                <a:solidFill>
                  <a:schemeClr val="tx1">
                    <a:tint val="75000"/>
                  </a:schemeClr>
                </a:solidFill>
              </a:defRPr>
            </a:lvl5pPr>
            <a:lvl6pPr marL="9665703" indent="0">
              <a:buNone/>
              <a:defRPr sz="5900">
                <a:solidFill>
                  <a:schemeClr val="tx1">
                    <a:tint val="75000"/>
                  </a:schemeClr>
                </a:solidFill>
              </a:defRPr>
            </a:lvl6pPr>
            <a:lvl7pPr marL="11598841" indent="0">
              <a:buNone/>
              <a:defRPr sz="5900">
                <a:solidFill>
                  <a:schemeClr val="tx1">
                    <a:tint val="75000"/>
                  </a:schemeClr>
                </a:solidFill>
              </a:defRPr>
            </a:lvl7pPr>
            <a:lvl8pPr marL="13531983" indent="0">
              <a:buNone/>
              <a:defRPr sz="5900">
                <a:solidFill>
                  <a:schemeClr val="tx1">
                    <a:tint val="75000"/>
                  </a:schemeClr>
                </a:solidFill>
              </a:defRPr>
            </a:lvl8pPr>
            <a:lvl9pPr marL="15465121" indent="0">
              <a:buNone/>
              <a:defRPr sz="5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EE485-1AF4-4BE4-9E3A-3930500BA5AA}"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228804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4" y="7680965"/>
            <a:ext cx="22616160" cy="21724621"/>
          </a:xfrm>
        </p:spPr>
        <p:txBody>
          <a:bodyPr/>
          <a:lstStyle>
            <a:lvl1pPr>
              <a:defRPr sz="11900"/>
            </a:lvl1pPr>
            <a:lvl2pPr>
              <a:defRPr sz="103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4" y="7680965"/>
            <a:ext cx="22616160" cy="21724621"/>
          </a:xfrm>
        </p:spPr>
        <p:txBody>
          <a:bodyPr/>
          <a:lstStyle>
            <a:lvl1pPr>
              <a:defRPr sz="11900"/>
            </a:lvl1pPr>
            <a:lvl2pPr>
              <a:defRPr sz="103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EE485-1AF4-4BE4-9E3A-3930500BA5AA}"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25260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368546"/>
            <a:ext cx="22625055" cy="3070857"/>
          </a:xfrm>
        </p:spPr>
        <p:txBody>
          <a:bodyPr anchor="b"/>
          <a:lstStyle>
            <a:lvl1pPr marL="0" indent="0">
              <a:buNone/>
              <a:defRPr sz="10300" b="1"/>
            </a:lvl1pPr>
            <a:lvl2pPr marL="1933142" indent="0">
              <a:buNone/>
              <a:defRPr sz="8300" b="1"/>
            </a:lvl2pPr>
            <a:lvl3pPr marL="3866280" indent="0">
              <a:buNone/>
              <a:defRPr sz="7500" b="1"/>
            </a:lvl3pPr>
            <a:lvl4pPr marL="5799422" indent="0">
              <a:buNone/>
              <a:defRPr sz="6700" b="1"/>
            </a:lvl4pPr>
            <a:lvl5pPr marL="7732561" indent="0">
              <a:buNone/>
              <a:defRPr sz="6700" b="1"/>
            </a:lvl5pPr>
            <a:lvl6pPr marL="9665703" indent="0">
              <a:buNone/>
              <a:defRPr sz="6700" b="1"/>
            </a:lvl6pPr>
            <a:lvl7pPr marL="11598841" indent="0">
              <a:buNone/>
              <a:defRPr sz="6700" b="1"/>
            </a:lvl7pPr>
            <a:lvl8pPr marL="13531983" indent="0">
              <a:buNone/>
              <a:defRPr sz="6700" b="1"/>
            </a:lvl8pPr>
            <a:lvl9pPr marL="15465121" indent="0">
              <a:buNone/>
              <a:defRPr sz="6700" b="1"/>
            </a:lvl9pPr>
          </a:lstStyle>
          <a:p>
            <a:pPr lvl="0"/>
            <a:r>
              <a:rPr lang="en-US" smtClean="0"/>
              <a:t>Click to edit Master text styles</a:t>
            </a:r>
          </a:p>
        </p:txBody>
      </p:sp>
      <p:sp>
        <p:nvSpPr>
          <p:cNvPr id="4" name="Content Placeholder 3"/>
          <p:cNvSpPr>
            <a:spLocks noGrp="1"/>
          </p:cNvSpPr>
          <p:nvPr>
            <p:ph sz="half" idx="2"/>
          </p:nvPr>
        </p:nvSpPr>
        <p:spPr>
          <a:xfrm>
            <a:off x="2560321" y="10439400"/>
            <a:ext cx="22625055" cy="18966181"/>
          </a:xfrm>
        </p:spPr>
        <p:txBody>
          <a:bodyPr/>
          <a:lstStyle>
            <a:lvl1pPr>
              <a:defRPr sz="103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5" y="7368546"/>
            <a:ext cx="22633938" cy="3070857"/>
          </a:xfrm>
        </p:spPr>
        <p:txBody>
          <a:bodyPr anchor="b"/>
          <a:lstStyle>
            <a:lvl1pPr marL="0" indent="0">
              <a:buNone/>
              <a:defRPr sz="10300" b="1"/>
            </a:lvl1pPr>
            <a:lvl2pPr marL="1933142" indent="0">
              <a:buNone/>
              <a:defRPr sz="8300" b="1"/>
            </a:lvl2pPr>
            <a:lvl3pPr marL="3866280" indent="0">
              <a:buNone/>
              <a:defRPr sz="7500" b="1"/>
            </a:lvl3pPr>
            <a:lvl4pPr marL="5799422" indent="0">
              <a:buNone/>
              <a:defRPr sz="6700" b="1"/>
            </a:lvl4pPr>
            <a:lvl5pPr marL="7732561" indent="0">
              <a:buNone/>
              <a:defRPr sz="6700" b="1"/>
            </a:lvl5pPr>
            <a:lvl6pPr marL="9665703" indent="0">
              <a:buNone/>
              <a:defRPr sz="6700" b="1"/>
            </a:lvl6pPr>
            <a:lvl7pPr marL="11598841" indent="0">
              <a:buNone/>
              <a:defRPr sz="6700" b="1"/>
            </a:lvl7pPr>
            <a:lvl8pPr marL="13531983" indent="0">
              <a:buNone/>
              <a:defRPr sz="6700" b="1"/>
            </a:lvl8pPr>
            <a:lvl9pPr marL="15465121" indent="0">
              <a:buNone/>
              <a:defRPr sz="6700" b="1"/>
            </a:lvl9pPr>
          </a:lstStyle>
          <a:p>
            <a:pPr lvl="0"/>
            <a:r>
              <a:rPr lang="en-US" smtClean="0"/>
              <a:t>Click to edit Master text styles</a:t>
            </a:r>
          </a:p>
        </p:txBody>
      </p:sp>
      <p:sp>
        <p:nvSpPr>
          <p:cNvPr id="6" name="Content Placeholder 5"/>
          <p:cNvSpPr>
            <a:spLocks noGrp="1"/>
          </p:cNvSpPr>
          <p:nvPr>
            <p:ph sz="quarter" idx="4"/>
          </p:nvPr>
        </p:nvSpPr>
        <p:spPr>
          <a:xfrm>
            <a:off x="26012145" y="10439400"/>
            <a:ext cx="22633938" cy="18966181"/>
          </a:xfrm>
        </p:spPr>
        <p:txBody>
          <a:bodyPr/>
          <a:lstStyle>
            <a:lvl1pPr>
              <a:defRPr sz="103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EE485-1AF4-4BE4-9E3A-3930500BA5AA}" type="datetimeFigureOut">
              <a:rPr lang="en-US" smtClean="0"/>
              <a:t>6/28/2012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90234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EE485-1AF4-4BE4-9E3A-3930500BA5AA}" type="datetimeFigureOut">
              <a:rPr lang="en-US" smtClean="0"/>
              <a:t>6/28/2012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22258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EE485-1AF4-4BE4-9E3A-3930500BA5AA}" type="datetimeFigureOut">
              <a:rPr lang="en-US" smtClean="0"/>
              <a:t>6/28/2012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81744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0639"/>
            <a:ext cx="16846554" cy="5577842"/>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20020286" y="1310646"/>
            <a:ext cx="28625798" cy="28094942"/>
          </a:xfrm>
        </p:spPr>
        <p:txBody>
          <a:bodyPr/>
          <a:lstStyle>
            <a:lvl1pPr>
              <a:defRPr sz="13500"/>
            </a:lvl1pPr>
            <a:lvl2pPr>
              <a:defRPr sz="11900"/>
            </a:lvl2pPr>
            <a:lvl3pPr>
              <a:defRPr sz="10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6888488"/>
            <a:ext cx="16846554" cy="22517100"/>
          </a:xfrm>
        </p:spPr>
        <p:txBody>
          <a:bodyPr/>
          <a:lstStyle>
            <a:lvl1pPr marL="0" indent="0">
              <a:buNone/>
              <a:defRPr sz="5900"/>
            </a:lvl1pPr>
            <a:lvl2pPr marL="1933142" indent="0">
              <a:buNone/>
              <a:defRPr sz="5200"/>
            </a:lvl2pPr>
            <a:lvl3pPr marL="3866280" indent="0">
              <a:buNone/>
              <a:defRPr sz="4400"/>
            </a:lvl3pPr>
            <a:lvl4pPr marL="5799422" indent="0">
              <a:buNone/>
              <a:defRPr sz="4000"/>
            </a:lvl4pPr>
            <a:lvl5pPr marL="7732561" indent="0">
              <a:buNone/>
              <a:defRPr sz="4000"/>
            </a:lvl5pPr>
            <a:lvl6pPr marL="9665703" indent="0">
              <a:buNone/>
              <a:defRPr sz="4000"/>
            </a:lvl6pPr>
            <a:lvl7pPr marL="11598841" indent="0">
              <a:buNone/>
              <a:defRPr sz="4000"/>
            </a:lvl7pPr>
            <a:lvl8pPr marL="13531983" indent="0">
              <a:buNone/>
              <a:defRPr sz="4000"/>
            </a:lvl8pPr>
            <a:lvl9pPr marL="1546512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EE485-1AF4-4BE4-9E3A-3930500BA5AA}"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274200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1"/>
            <a:ext cx="30723840" cy="2720344"/>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19"/>
            <a:ext cx="30723840" cy="19751040"/>
          </a:xfrm>
        </p:spPr>
        <p:txBody>
          <a:bodyPr/>
          <a:lstStyle>
            <a:lvl1pPr marL="0" indent="0">
              <a:buNone/>
              <a:defRPr sz="13500"/>
            </a:lvl1pPr>
            <a:lvl2pPr marL="1933142" indent="0">
              <a:buNone/>
              <a:defRPr sz="11900"/>
            </a:lvl2pPr>
            <a:lvl3pPr marL="3866280" indent="0">
              <a:buNone/>
              <a:defRPr sz="10300"/>
            </a:lvl3pPr>
            <a:lvl4pPr marL="5799422" indent="0">
              <a:buNone/>
              <a:defRPr sz="8300"/>
            </a:lvl4pPr>
            <a:lvl5pPr marL="7732561" indent="0">
              <a:buNone/>
              <a:defRPr sz="8300"/>
            </a:lvl5pPr>
            <a:lvl6pPr marL="9665703" indent="0">
              <a:buNone/>
              <a:defRPr sz="8300"/>
            </a:lvl6pPr>
            <a:lvl7pPr marL="11598841" indent="0">
              <a:buNone/>
              <a:defRPr sz="8300"/>
            </a:lvl7pPr>
            <a:lvl8pPr marL="13531983" indent="0">
              <a:buNone/>
              <a:defRPr sz="8300"/>
            </a:lvl8pPr>
            <a:lvl9pPr marL="15465121" indent="0">
              <a:buNone/>
              <a:defRPr sz="8300"/>
            </a:lvl9pPr>
          </a:lstStyle>
          <a:p>
            <a:endParaRPr lang="en-US"/>
          </a:p>
        </p:txBody>
      </p:sp>
      <p:sp>
        <p:nvSpPr>
          <p:cNvPr id="4" name="Text Placeholder 3"/>
          <p:cNvSpPr>
            <a:spLocks noGrp="1"/>
          </p:cNvSpPr>
          <p:nvPr>
            <p:ph type="body" sz="half" idx="2"/>
          </p:nvPr>
        </p:nvSpPr>
        <p:spPr>
          <a:xfrm>
            <a:off x="10036812" y="25763225"/>
            <a:ext cx="30723840" cy="3863336"/>
          </a:xfrm>
        </p:spPr>
        <p:txBody>
          <a:bodyPr/>
          <a:lstStyle>
            <a:lvl1pPr marL="0" indent="0">
              <a:buNone/>
              <a:defRPr sz="5900"/>
            </a:lvl1pPr>
            <a:lvl2pPr marL="1933142" indent="0">
              <a:buNone/>
              <a:defRPr sz="5200"/>
            </a:lvl2pPr>
            <a:lvl3pPr marL="3866280" indent="0">
              <a:buNone/>
              <a:defRPr sz="4400"/>
            </a:lvl3pPr>
            <a:lvl4pPr marL="5799422" indent="0">
              <a:buNone/>
              <a:defRPr sz="4000"/>
            </a:lvl4pPr>
            <a:lvl5pPr marL="7732561" indent="0">
              <a:buNone/>
              <a:defRPr sz="4000"/>
            </a:lvl5pPr>
            <a:lvl6pPr marL="9665703" indent="0">
              <a:buNone/>
              <a:defRPr sz="4000"/>
            </a:lvl6pPr>
            <a:lvl7pPr marL="11598841" indent="0">
              <a:buNone/>
              <a:defRPr sz="4000"/>
            </a:lvl7pPr>
            <a:lvl8pPr marL="13531983" indent="0">
              <a:buNone/>
              <a:defRPr sz="4000"/>
            </a:lvl8pPr>
            <a:lvl9pPr marL="1546512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EE485-1AF4-4BE4-9E3A-3930500BA5AA}"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9B802-7F86-49AB-934B-5FBFFEE2E829}" type="slidenum">
              <a:rPr lang="en-US" smtClean="0"/>
              <a:t>‹#›</a:t>
            </a:fld>
            <a:endParaRPr lang="en-US"/>
          </a:p>
        </p:txBody>
      </p:sp>
    </p:spTree>
    <p:extLst>
      <p:ext uri="{BB962C8B-B14F-4D97-AF65-F5344CB8AC3E}">
        <p14:creationId xmlns:p14="http://schemas.microsoft.com/office/powerpoint/2010/main" val="28811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3"/>
            <a:ext cx="46085760" cy="5486400"/>
          </a:xfrm>
          <a:prstGeom prst="rect">
            <a:avLst/>
          </a:prstGeom>
        </p:spPr>
        <p:txBody>
          <a:bodyPr vert="horz" lIns="386628" tIns="193314" rIns="386628" bIns="1933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5"/>
            <a:ext cx="46085760" cy="21724621"/>
          </a:xfrm>
          <a:prstGeom prst="rect">
            <a:avLst/>
          </a:prstGeom>
        </p:spPr>
        <p:txBody>
          <a:bodyPr vert="horz" lIns="386628" tIns="193314" rIns="386628" bIns="1933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1"/>
            <a:ext cx="11948160" cy="1752602"/>
          </a:xfrm>
          <a:prstGeom prst="rect">
            <a:avLst/>
          </a:prstGeom>
        </p:spPr>
        <p:txBody>
          <a:bodyPr vert="horz" lIns="386628" tIns="193314" rIns="386628" bIns="193314" rtlCol="0" anchor="ctr"/>
          <a:lstStyle>
            <a:lvl1pPr algn="l">
              <a:defRPr sz="5200">
                <a:solidFill>
                  <a:schemeClr val="tx1">
                    <a:tint val="75000"/>
                  </a:schemeClr>
                </a:solidFill>
              </a:defRPr>
            </a:lvl1pPr>
          </a:lstStyle>
          <a:p>
            <a:fld id="{B10EE485-1AF4-4BE4-9E3A-3930500BA5AA}" type="datetimeFigureOut">
              <a:rPr lang="en-US" smtClean="0"/>
              <a:t>6/28/2012</a:t>
            </a:fld>
            <a:endParaRPr lang="en-US"/>
          </a:p>
        </p:txBody>
      </p:sp>
      <p:sp>
        <p:nvSpPr>
          <p:cNvPr id="5" name="Footer Placeholder 4"/>
          <p:cNvSpPr>
            <a:spLocks noGrp="1"/>
          </p:cNvSpPr>
          <p:nvPr>
            <p:ph type="ftr" sz="quarter" idx="3"/>
          </p:nvPr>
        </p:nvSpPr>
        <p:spPr>
          <a:xfrm>
            <a:off x="17495520" y="30510481"/>
            <a:ext cx="16215360" cy="1752602"/>
          </a:xfrm>
          <a:prstGeom prst="rect">
            <a:avLst/>
          </a:prstGeom>
        </p:spPr>
        <p:txBody>
          <a:bodyPr vert="horz" lIns="386628" tIns="193314" rIns="386628" bIns="193314" rtlCol="0" anchor="ctr"/>
          <a:lstStyle>
            <a:lvl1pPr algn="ctr">
              <a:defRPr sz="5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1"/>
            <a:ext cx="11948160" cy="1752602"/>
          </a:xfrm>
          <a:prstGeom prst="rect">
            <a:avLst/>
          </a:prstGeom>
        </p:spPr>
        <p:txBody>
          <a:bodyPr vert="horz" lIns="386628" tIns="193314" rIns="386628" bIns="193314" rtlCol="0" anchor="ctr"/>
          <a:lstStyle>
            <a:lvl1pPr algn="r">
              <a:defRPr sz="5200">
                <a:solidFill>
                  <a:schemeClr val="tx1">
                    <a:tint val="75000"/>
                  </a:schemeClr>
                </a:solidFill>
              </a:defRPr>
            </a:lvl1pPr>
          </a:lstStyle>
          <a:p>
            <a:fld id="{F549B802-7F86-49AB-934B-5FBFFEE2E829}" type="slidenum">
              <a:rPr lang="en-US" smtClean="0"/>
              <a:t>‹#›</a:t>
            </a:fld>
            <a:endParaRPr lang="en-US"/>
          </a:p>
        </p:txBody>
      </p:sp>
    </p:spTree>
    <p:extLst>
      <p:ext uri="{BB962C8B-B14F-4D97-AF65-F5344CB8AC3E}">
        <p14:creationId xmlns:p14="http://schemas.microsoft.com/office/powerpoint/2010/main" val="348449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66280" rtl="0" eaLnBrk="1" latinLnBrk="0" hangingPunct="1">
        <a:spcBef>
          <a:spcPct val="0"/>
        </a:spcBef>
        <a:buNone/>
        <a:defRPr sz="18600" kern="1200">
          <a:solidFill>
            <a:schemeClr val="tx1"/>
          </a:solidFill>
          <a:latin typeface="+mj-lt"/>
          <a:ea typeface="+mj-ea"/>
          <a:cs typeface="+mj-cs"/>
        </a:defRPr>
      </a:lvl1pPr>
    </p:titleStyle>
    <p:bodyStyle>
      <a:lvl1pPr marL="1449855" indent="-1449855" algn="l" defTabSz="3866280" rtl="0" eaLnBrk="1" latinLnBrk="0" hangingPunct="1">
        <a:spcBef>
          <a:spcPct val="20000"/>
        </a:spcBef>
        <a:buFont typeface="Arial" pitchFamily="34" charset="0"/>
        <a:buChar char="•"/>
        <a:defRPr sz="13500" kern="1200">
          <a:solidFill>
            <a:schemeClr val="tx1"/>
          </a:solidFill>
          <a:latin typeface="+mn-lt"/>
          <a:ea typeface="+mn-ea"/>
          <a:cs typeface="+mn-cs"/>
        </a:defRPr>
      </a:lvl1pPr>
      <a:lvl2pPr marL="3141351" indent="-1208213" algn="l" defTabSz="3866280" rtl="0" eaLnBrk="1" latinLnBrk="0" hangingPunct="1">
        <a:spcBef>
          <a:spcPct val="20000"/>
        </a:spcBef>
        <a:buFont typeface="Arial" pitchFamily="34" charset="0"/>
        <a:buChar char="–"/>
        <a:defRPr sz="11900" kern="1200">
          <a:solidFill>
            <a:schemeClr val="tx1"/>
          </a:solidFill>
          <a:latin typeface="+mn-lt"/>
          <a:ea typeface="+mn-ea"/>
          <a:cs typeface="+mn-cs"/>
        </a:defRPr>
      </a:lvl2pPr>
      <a:lvl3pPr marL="4832851" indent="-966571" algn="l" defTabSz="3866280" rtl="0" eaLnBrk="1" latinLnBrk="0" hangingPunct="1">
        <a:spcBef>
          <a:spcPct val="20000"/>
        </a:spcBef>
        <a:buFont typeface="Arial" pitchFamily="34" charset="0"/>
        <a:buChar char="•"/>
        <a:defRPr sz="10300" kern="1200">
          <a:solidFill>
            <a:schemeClr val="tx1"/>
          </a:solidFill>
          <a:latin typeface="+mn-lt"/>
          <a:ea typeface="+mn-ea"/>
          <a:cs typeface="+mn-cs"/>
        </a:defRPr>
      </a:lvl3pPr>
      <a:lvl4pPr marL="6765990"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699132"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632270"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565412"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498550"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431692" indent="-966571" algn="l" defTabSz="3866280"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866280" rtl="0" eaLnBrk="1" latinLnBrk="0" hangingPunct="1">
        <a:defRPr sz="7500" kern="1200">
          <a:solidFill>
            <a:schemeClr val="tx1"/>
          </a:solidFill>
          <a:latin typeface="+mn-lt"/>
          <a:ea typeface="+mn-ea"/>
          <a:cs typeface="+mn-cs"/>
        </a:defRPr>
      </a:lvl1pPr>
      <a:lvl2pPr marL="1933142" algn="l" defTabSz="3866280" rtl="0" eaLnBrk="1" latinLnBrk="0" hangingPunct="1">
        <a:defRPr sz="7500" kern="1200">
          <a:solidFill>
            <a:schemeClr val="tx1"/>
          </a:solidFill>
          <a:latin typeface="+mn-lt"/>
          <a:ea typeface="+mn-ea"/>
          <a:cs typeface="+mn-cs"/>
        </a:defRPr>
      </a:lvl2pPr>
      <a:lvl3pPr marL="3866280" algn="l" defTabSz="3866280" rtl="0" eaLnBrk="1" latinLnBrk="0" hangingPunct="1">
        <a:defRPr sz="7500" kern="1200">
          <a:solidFill>
            <a:schemeClr val="tx1"/>
          </a:solidFill>
          <a:latin typeface="+mn-lt"/>
          <a:ea typeface="+mn-ea"/>
          <a:cs typeface="+mn-cs"/>
        </a:defRPr>
      </a:lvl3pPr>
      <a:lvl4pPr marL="5799422" algn="l" defTabSz="3866280" rtl="0" eaLnBrk="1" latinLnBrk="0" hangingPunct="1">
        <a:defRPr sz="7500" kern="1200">
          <a:solidFill>
            <a:schemeClr val="tx1"/>
          </a:solidFill>
          <a:latin typeface="+mn-lt"/>
          <a:ea typeface="+mn-ea"/>
          <a:cs typeface="+mn-cs"/>
        </a:defRPr>
      </a:lvl4pPr>
      <a:lvl5pPr marL="7732561" algn="l" defTabSz="3866280" rtl="0" eaLnBrk="1" latinLnBrk="0" hangingPunct="1">
        <a:defRPr sz="7500" kern="1200">
          <a:solidFill>
            <a:schemeClr val="tx1"/>
          </a:solidFill>
          <a:latin typeface="+mn-lt"/>
          <a:ea typeface="+mn-ea"/>
          <a:cs typeface="+mn-cs"/>
        </a:defRPr>
      </a:lvl5pPr>
      <a:lvl6pPr marL="9665703" algn="l" defTabSz="3866280" rtl="0" eaLnBrk="1" latinLnBrk="0" hangingPunct="1">
        <a:defRPr sz="7500" kern="1200">
          <a:solidFill>
            <a:schemeClr val="tx1"/>
          </a:solidFill>
          <a:latin typeface="+mn-lt"/>
          <a:ea typeface="+mn-ea"/>
          <a:cs typeface="+mn-cs"/>
        </a:defRPr>
      </a:lvl6pPr>
      <a:lvl7pPr marL="11598841" algn="l" defTabSz="3866280" rtl="0" eaLnBrk="1" latinLnBrk="0" hangingPunct="1">
        <a:defRPr sz="7500" kern="1200">
          <a:solidFill>
            <a:schemeClr val="tx1"/>
          </a:solidFill>
          <a:latin typeface="+mn-lt"/>
          <a:ea typeface="+mn-ea"/>
          <a:cs typeface="+mn-cs"/>
        </a:defRPr>
      </a:lvl7pPr>
      <a:lvl8pPr marL="13531983" algn="l" defTabSz="3866280" rtl="0" eaLnBrk="1" latinLnBrk="0" hangingPunct="1">
        <a:defRPr sz="7500" kern="1200">
          <a:solidFill>
            <a:schemeClr val="tx1"/>
          </a:solidFill>
          <a:latin typeface="+mn-lt"/>
          <a:ea typeface="+mn-ea"/>
          <a:cs typeface="+mn-cs"/>
        </a:defRPr>
      </a:lvl8pPr>
      <a:lvl9pPr marL="15465121" algn="l" defTabSz="3866280"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chart" Target="../charts/chart3.xml"/><Relationship Id="rId26" Type="http://schemas.openxmlformats.org/officeDocument/2006/relationships/chart" Target="../charts/chart6.xml"/><Relationship Id="rId3" Type="http://schemas.openxmlformats.org/officeDocument/2006/relationships/image" Target="../media/image3.png"/><Relationship Id="rId21" Type="http://schemas.openxmlformats.org/officeDocument/2006/relationships/image" Target="../media/image1.wmf"/><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chart" Target="../charts/chart2.xml"/><Relationship Id="rId25" Type="http://schemas.openxmlformats.org/officeDocument/2006/relationships/chart" Target="../charts/chart5.xml"/><Relationship Id="rId2" Type="http://schemas.openxmlformats.org/officeDocument/2006/relationships/slideLayout" Target="../slideLayouts/slideLayout1.xml"/><Relationship Id="rId16" Type="http://schemas.openxmlformats.org/officeDocument/2006/relationships/chart" Target="../charts/chart1.xml"/><Relationship Id="rId20" Type="http://schemas.openxmlformats.org/officeDocument/2006/relationships/oleObject" Target="../embeddings/oleObject1.bin"/><Relationship Id="rId29"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chart" Target="../charts/chart4.xml"/><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wmf"/><Relationship Id="rId28" Type="http://schemas.openxmlformats.org/officeDocument/2006/relationships/chart" Target="../charts/chart8.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oleObject" Target="../embeddings/oleObject2.bin"/><Relationship Id="rId27"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81013" y="4330700"/>
            <a:ext cx="50052287" cy="5054600"/>
          </a:xfrm>
          <a:prstGeom prst="roundRect">
            <a:avLst/>
          </a:prstGeom>
          <a:solidFill>
            <a:schemeClr val="bg1">
              <a:lumMod val="85000"/>
            </a:schemeClr>
          </a:solidFill>
          <a:ln w="19050" cap="flat" cmpd="sng" algn="ctr">
            <a:solidFill>
              <a:srgbClr val="FF0000"/>
            </a:solidFill>
            <a:prstDash val="solid"/>
            <a:round/>
            <a:headEnd type="none" w="med" len="med"/>
            <a:tailEnd type="none" w="med" len="med"/>
          </a:ln>
          <a:effectLst/>
        </p:spPr>
        <p:txBody>
          <a:bodyPr lIns="91360" tIns="45677" rIns="91360" bIns="45677">
            <a:spAutoFit/>
          </a:bodyPr>
          <a:lstStyle/>
          <a:p>
            <a:pPr>
              <a:defRPr/>
            </a:pPr>
            <a:endParaRPr lang="en-US" dirty="0">
              <a:latin typeface="Arial" charset="0"/>
              <a:ea typeface="ＭＳ Ｐゴシック" pitchFamily="34" charset="-128"/>
              <a:cs typeface="+mn-cs"/>
            </a:endParaRPr>
          </a:p>
        </p:txBody>
      </p:sp>
      <p:sp>
        <p:nvSpPr>
          <p:cNvPr id="6" name="Rectangle 2"/>
          <p:cNvSpPr>
            <a:spLocks noGrp="1" noChangeArrowheads="1"/>
          </p:cNvSpPr>
          <p:nvPr>
            <p:ph type="ctrTitle"/>
          </p:nvPr>
        </p:nvSpPr>
        <p:spPr>
          <a:xfrm>
            <a:off x="3867150" y="776288"/>
            <a:ext cx="43556238" cy="2821632"/>
          </a:xfrm>
        </p:spPr>
        <p:txBody>
          <a:bodyPr>
            <a:normAutofit fontScale="90000"/>
          </a:bodyPr>
          <a:lstStyle/>
          <a:p>
            <a:r>
              <a:rPr lang="en-US" sz="7300" dirty="0"/>
              <a:t>Three Different Demonstration Applications of an Innovative Air Sampling Technology to Address Community-based Environmental Exposures: Oil Spills, Legacy and Emerging Chemicals at Community-Industry Land Boundaries and Introduction of Contaminants during Food </a:t>
            </a:r>
            <a:r>
              <a:rPr lang="en-US" sz="7300" dirty="0" smtClean="0"/>
              <a:t>Preparation</a:t>
            </a:r>
            <a:br>
              <a:rPr lang="en-US" sz="7300" dirty="0" smtClean="0"/>
            </a:br>
            <a:r>
              <a:rPr lang="en-US" sz="2200" dirty="0" smtClean="0"/>
              <a:t>Lane </a:t>
            </a:r>
            <a:r>
              <a:rPr lang="en-US" sz="2200" dirty="0"/>
              <a:t>Tidwell</a:t>
            </a:r>
            <a:r>
              <a:rPr lang="en-US" sz="2200" baseline="30000" dirty="0"/>
              <a:t>1</a:t>
            </a:r>
            <a:r>
              <a:rPr lang="en-US" sz="2200" dirty="0"/>
              <a:t>, Kevin Hobbie</a:t>
            </a:r>
            <a:r>
              <a:rPr lang="en-US" sz="2200" baseline="30000" dirty="0"/>
              <a:t>1</a:t>
            </a:r>
            <a:r>
              <a:rPr lang="en-US" sz="2200" dirty="0"/>
              <a:t>, Steven O’Connell</a:t>
            </a:r>
            <a:r>
              <a:rPr lang="en-US" sz="2200" baseline="30000" dirty="0"/>
              <a:t>1</a:t>
            </a:r>
            <a:r>
              <a:rPr lang="en-US" sz="2200" dirty="0"/>
              <a:t>, Glenn Wilson</a:t>
            </a:r>
            <a:r>
              <a:rPr lang="en-US" sz="2200" baseline="30000" dirty="0"/>
              <a:t>1</a:t>
            </a:r>
            <a:r>
              <a:rPr lang="en-US" sz="2200" dirty="0"/>
              <a:t>, Jamie Donatuto</a:t>
            </a:r>
            <a:r>
              <a:rPr lang="en-US" sz="2200" baseline="30000" dirty="0"/>
              <a:t>2</a:t>
            </a:r>
            <a:r>
              <a:rPr lang="en-US" sz="2200" dirty="0"/>
              <a:t>, Stuart Harris</a:t>
            </a:r>
            <a:r>
              <a:rPr lang="en-US" sz="2200" baseline="30000" dirty="0"/>
              <a:t>3</a:t>
            </a:r>
            <a:r>
              <a:rPr lang="en-US" sz="2200" dirty="0" smtClean="0"/>
              <a:t>, </a:t>
            </a:r>
            <a:r>
              <a:rPr lang="en-US" sz="2200" dirty="0"/>
              <a:t>Kim A. Anderson</a:t>
            </a:r>
            <a:r>
              <a:rPr lang="en-US" sz="2200" baseline="30000" dirty="0"/>
              <a:t>1</a:t>
            </a:r>
            <a:r>
              <a:rPr lang="en-US" sz="2200" dirty="0"/>
              <a:t> </a:t>
            </a:r>
            <a:br>
              <a:rPr lang="en-US" sz="2200" dirty="0"/>
            </a:br>
            <a:r>
              <a:rPr lang="en-US" sz="2200" dirty="0"/>
              <a:t>Department of Environmental &amp; Molecular Toxicology</a:t>
            </a:r>
            <a:r>
              <a:rPr lang="en-US" sz="2200" baseline="30000" dirty="0"/>
              <a:t>1</a:t>
            </a:r>
            <a:r>
              <a:rPr lang="en-US" sz="2200" dirty="0"/>
              <a:t>, Oregon State University, Corvallis, Oregon</a:t>
            </a:r>
            <a:br>
              <a:rPr lang="en-US" sz="2200" dirty="0"/>
            </a:br>
            <a:r>
              <a:rPr lang="en-US" sz="2200" dirty="0"/>
              <a:t>Office of Planning</a:t>
            </a:r>
            <a:r>
              <a:rPr lang="en-US" sz="2200" baseline="30000" dirty="0"/>
              <a:t>2</a:t>
            </a:r>
            <a:r>
              <a:rPr lang="en-US" sz="2200" dirty="0"/>
              <a:t>, Swinomish Indian Tribal Community,</a:t>
            </a:r>
            <a:r>
              <a:rPr lang="en-US" sz="2200" baseline="30000" dirty="0"/>
              <a:t> </a:t>
            </a:r>
            <a:r>
              <a:rPr lang="en-US" sz="2200" dirty="0"/>
              <a:t>La Conner, Washington </a:t>
            </a:r>
            <a:br>
              <a:rPr lang="en-US" sz="2200" dirty="0"/>
            </a:br>
            <a:r>
              <a:rPr lang="en-US" sz="2200" dirty="0"/>
              <a:t>Department of Science and Engineering</a:t>
            </a:r>
            <a:r>
              <a:rPr lang="en-US" sz="2200" baseline="30000" dirty="0"/>
              <a:t>3</a:t>
            </a:r>
            <a:r>
              <a:rPr lang="en-US" sz="2200" dirty="0"/>
              <a:t>, Confederated Tribes of the Umatilla Indian Reservation, Pendleton, Oregon </a:t>
            </a:r>
          </a:p>
        </p:txBody>
      </p:sp>
      <p:sp>
        <p:nvSpPr>
          <p:cNvPr id="7" name="Freeform 115"/>
          <p:cNvSpPr>
            <a:spLocks/>
          </p:cNvSpPr>
          <p:nvPr/>
        </p:nvSpPr>
        <p:spPr bwMode="auto">
          <a:xfrm>
            <a:off x="1990725" y="1885950"/>
            <a:ext cx="2014538" cy="846138"/>
          </a:xfrm>
          <a:custGeom>
            <a:avLst/>
            <a:gdLst>
              <a:gd name="T0" fmla="*/ 2147483647 w 2334"/>
              <a:gd name="T1" fmla="*/ 2147483647 h 879"/>
              <a:gd name="T2" fmla="*/ 2147483647 w 2334"/>
              <a:gd name="T3" fmla="*/ 2147483647 h 879"/>
              <a:gd name="T4" fmla="*/ 2147483647 w 2334"/>
              <a:gd name="T5" fmla="*/ 2147483647 h 879"/>
              <a:gd name="T6" fmla="*/ 2147483647 w 2334"/>
              <a:gd name="T7" fmla="*/ 2147483647 h 879"/>
              <a:gd name="T8" fmla="*/ 2147483647 w 2334"/>
              <a:gd name="T9" fmla="*/ 2147483647 h 879"/>
              <a:gd name="T10" fmla="*/ 2147483647 w 2334"/>
              <a:gd name="T11" fmla="*/ 2147483647 h 879"/>
              <a:gd name="T12" fmla="*/ 2147483647 w 2334"/>
              <a:gd name="T13" fmla="*/ 2147483647 h 879"/>
              <a:gd name="T14" fmla="*/ 2147483647 w 2334"/>
              <a:gd name="T15" fmla="*/ 2147483647 h 879"/>
              <a:gd name="T16" fmla="*/ 2147483647 w 2334"/>
              <a:gd name="T17" fmla="*/ 2147483647 h 879"/>
              <a:gd name="T18" fmla="*/ 2147483647 w 2334"/>
              <a:gd name="T19" fmla="*/ 2147483647 h 879"/>
              <a:gd name="T20" fmla="*/ 2147483647 w 2334"/>
              <a:gd name="T21" fmla="*/ 2147483647 h 879"/>
              <a:gd name="T22" fmla="*/ 2147483647 w 2334"/>
              <a:gd name="T23" fmla="*/ 2147483647 h 879"/>
              <a:gd name="T24" fmla="*/ 2147483647 w 2334"/>
              <a:gd name="T25" fmla="*/ 2147483647 h 879"/>
              <a:gd name="T26" fmla="*/ 2147483647 w 2334"/>
              <a:gd name="T27" fmla="*/ 2147483647 h 879"/>
              <a:gd name="T28" fmla="*/ 2147483647 w 2334"/>
              <a:gd name="T29" fmla="*/ 2147483647 h 879"/>
              <a:gd name="T30" fmla="*/ 2147483647 w 2334"/>
              <a:gd name="T31" fmla="*/ 2147483647 h 879"/>
              <a:gd name="T32" fmla="*/ 2147483647 w 2334"/>
              <a:gd name="T33" fmla="*/ 2147483647 h 879"/>
              <a:gd name="T34" fmla="*/ 2147483647 w 2334"/>
              <a:gd name="T35" fmla="*/ 2147483647 h 879"/>
              <a:gd name="T36" fmla="*/ 2147483647 w 2334"/>
              <a:gd name="T37" fmla="*/ 2147483647 h 879"/>
              <a:gd name="T38" fmla="*/ 2147483647 w 2334"/>
              <a:gd name="T39" fmla="*/ 2147483647 h 879"/>
              <a:gd name="T40" fmla="*/ 2147483647 w 2334"/>
              <a:gd name="T41" fmla="*/ 2147483647 h 879"/>
              <a:gd name="T42" fmla="*/ 2147483647 w 2334"/>
              <a:gd name="T43" fmla="*/ 2147483647 h 879"/>
              <a:gd name="T44" fmla="*/ 2147483647 w 2334"/>
              <a:gd name="T45" fmla="*/ 2147483647 h 879"/>
              <a:gd name="T46" fmla="*/ 2147483647 w 2334"/>
              <a:gd name="T47" fmla="*/ 2147483647 h 879"/>
              <a:gd name="T48" fmla="*/ 2147483647 w 2334"/>
              <a:gd name="T49" fmla="*/ 2147483647 h 879"/>
              <a:gd name="T50" fmla="*/ 2147483647 w 2334"/>
              <a:gd name="T51" fmla="*/ 2147483647 h 879"/>
              <a:gd name="T52" fmla="*/ 2147483647 w 2334"/>
              <a:gd name="T53" fmla="*/ 2147483647 h 879"/>
              <a:gd name="T54" fmla="*/ 2147483647 w 2334"/>
              <a:gd name="T55" fmla="*/ 2147483647 h 879"/>
              <a:gd name="T56" fmla="*/ 2147483647 w 2334"/>
              <a:gd name="T57" fmla="*/ 2147483647 h 879"/>
              <a:gd name="T58" fmla="*/ 2147483647 w 2334"/>
              <a:gd name="T59" fmla="*/ 2147483647 h 879"/>
              <a:gd name="T60" fmla="*/ 2147483647 w 2334"/>
              <a:gd name="T61" fmla="*/ 2147483647 h 879"/>
              <a:gd name="T62" fmla="*/ 2147483647 w 2334"/>
              <a:gd name="T63" fmla="*/ 2147483647 h 879"/>
              <a:gd name="T64" fmla="*/ 2147483647 w 2334"/>
              <a:gd name="T65" fmla="*/ 2147483647 h 879"/>
              <a:gd name="T66" fmla="*/ 2147483647 w 2334"/>
              <a:gd name="T67" fmla="*/ 2147483647 h 879"/>
              <a:gd name="T68" fmla="*/ 2147483647 w 2334"/>
              <a:gd name="T69" fmla="*/ 2147483647 h 879"/>
              <a:gd name="T70" fmla="*/ 2147483647 w 2334"/>
              <a:gd name="T71" fmla="*/ 2147483647 h 879"/>
              <a:gd name="T72" fmla="*/ 2147483647 w 2334"/>
              <a:gd name="T73" fmla="*/ 2147483647 h 879"/>
              <a:gd name="T74" fmla="*/ 2147483647 w 2334"/>
              <a:gd name="T75" fmla="*/ 2147483647 h 879"/>
              <a:gd name="T76" fmla="*/ 2147483647 w 2334"/>
              <a:gd name="T77" fmla="*/ 2147483647 h 879"/>
              <a:gd name="T78" fmla="*/ 2147483647 w 2334"/>
              <a:gd name="T79" fmla="*/ 2147483647 h 879"/>
              <a:gd name="T80" fmla="*/ 2147483647 w 2334"/>
              <a:gd name="T81" fmla="*/ 2147483647 h 879"/>
              <a:gd name="T82" fmla="*/ 2147483647 w 2334"/>
              <a:gd name="T83" fmla="*/ 2147483647 h 879"/>
              <a:gd name="T84" fmla="*/ 2147483647 w 2334"/>
              <a:gd name="T85" fmla="*/ 2147483647 h 879"/>
              <a:gd name="T86" fmla="*/ 2147483647 w 2334"/>
              <a:gd name="T87" fmla="*/ 2147483647 h 879"/>
              <a:gd name="T88" fmla="*/ 2147483647 w 2334"/>
              <a:gd name="T89" fmla="*/ 2147483647 h 879"/>
              <a:gd name="T90" fmla="*/ 2147483647 w 2334"/>
              <a:gd name="T91" fmla="*/ 2147483647 h 879"/>
              <a:gd name="T92" fmla="*/ 2147483647 w 2334"/>
              <a:gd name="T93" fmla="*/ 2147483647 h 879"/>
              <a:gd name="T94" fmla="*/ 2147483647 w 2334"/>
              <a:gd name="T95" fmla="*/ 2147483647 h 879"/>
              <a:gd name="T96" fmla="*/ 2147483647 w 2334"/>
              <a:gd name="T97" fmla="*/ 2147483647 h 879"/>
              <a:gd name="T98" fmla="*/ 2147483647 w 2334"/>
              <a:gd name="T99" fmla="*/ 2147483647 h 879"/>
              <a:gd name="T100" fmla="*/ 0 w 2334"/>
              <a:gd name="T101" fmla="*/ 2147483647 h 8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34"/>
              <a:gd name="T154" fmla="*/ 0 h 879"/>
              <a:gd name="T155" fmla="*/ 2334 w 2334"/>
              <a:gd name="T156" fmla="*/ 879 h 8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34" h="879">
                <a:moveTo>
                  <a:pt x="0" y="879"/>
                </a:moveTo>
                <a:lnTo>
                  <a:pt x="521" y="489"/>
                </a:lnTo>
                <a:lnTo>
                  <a:pt x="682" y="356"/>
                </a:lnTo>
                <a:lnTo>
                  <a:pt x="720" y="351"/>
                </a:lnTo>
                <a:lnTo>
                  <a:pt x="1108" y="22"/>
                </a:lnTo>
                <a:lnTo>
                  <a:pt x="1134" y="69"/>
                </a:lnTo>
                <a:lnTo>
                  <a:pt x="1198" y="80"/>
                </a:lnTo>
                <a:lnTo>
                  <a:pt x="1200" y="80"/>
                </a:lnTo>
                <a:lnTo>
                  <a:pt x="1206" y="80"/>
                </a:lnTo>
                <a:lnTo>
                  <a:pt x="1217" y="82"/>
                </a:lnTo>
                <a:lnTo>
                  <a:pt x="1234" y="85"/>
                </a:lnTo>
                <a:lnTo>
                  <a:pt x="1254" y="93"/>
                </a:lnTo>
                <a:lnTo>
                  <a:pt x="1282" y="106"/>
                </a:lnTo>
                <a:lnTo>
                  <a:pt x="1314" y="125"/>
                </a:lnTo>
                <a:lnTo>
                  <a:pt x="1353" y="153"/>
                </a:lnTo>
                <a:lnTo>
                  <a:pt x="1374" y="169"/>
                </a:lnTo>
                <a:lnTo>
                  <a:pt x="1393" y="184"/>
                </a:lnTo>
                <a:lnTo>
                  <a:pt x="1410" y="198"/>
                </a:lnTo>
                <a:lnTo>
                  <a:pt x="1427" y="211"/>
                </a:lnTo>
                <a:lnTo>
                  <a:pt x="1442" y="223"/>
                </a:lnTo>
                <a:lnTo>
                  <a:pt x="1456" y="235"/>
                </a:lnTo>
                <a:lnTo>
                  <a:pt x="1470" y="246"/>
                </a:lnTo>
                <a:lnTo>
                  <a:pt x="1481" y="257"/>
                </a:lnTo>
                <a:lnTo>
                  <a:pt x="1493" y="267"/>
                </a:lnTo>
                <a:lnTo>
                  <a:pt x="1503" y="276"/>
                </a:lnTo>
                <a:lnTo>
                  <a:pt x="1512" y="285"/>
                </a:lnTo>
                <a:lnTo>
                  <a:pt x="1522" y="294"/>
                </a:lnTo>
                <a:lnTo>
                  <a:pt x="1530" y="302"/>
                </a:lnTo>
                <a:lnTo>
                  <a:pt x="1538" y="310"/>
                </a:lnTo>
                <a:lnTo>
                  <a:pt x="1545" y="318"/>
                </a:lnTo>
                <a:lnTo>
                  <a:pt x="1550" y="325"/>
                </a:lnTo>
                <a:lnTo>
                  <a:pt x="1562" y="337"/>
                </a:lnTo>
                <a:lnTo>
                  <a:pt x="1573" y="347"/>
                </a:lnTo>
                <a:lnTo>
                  <a:pt x="1583" y="355"/>
                </a:lnTo>
                <a:lnTo>
                  <a:pt x="1592" y="359"/>
                </a:lnTo>
                <a:lnTo>
                  <a:pt x="1599" y="364"/>
                </a:lnTo>
                <a:lnTo>
                  <a:pt x="1605" y="366"/>
                </a:lnTo>
                <a:lnTo>
                  <a:pt x="1608" y="367"/>
                </a:lnTo>
                <a:lnTo>
                  <a:pt x="1609" y="367"/>
                </a:lnTo>
                <a:lnTo>
                  <a:pt x="1610" y="368"/>
                </a:lnTo>
                <a:lnTo>
                  <a:pt x="1616" y="372"/>
                </a:lnTo>
                <a:lnTo>
                  <a:pt x="1624" y="378"/>
                </a:lnTo>
                <a:lnTo>
                  <a:pt x="1634" y="386"/>
                </a:lnTo>
                <a:lnTo>
                  <a:pt x="1648" y="395"/>
                </a:lnTo>
                <a:lnTo>
                  <a:pt x="1664" y="406"/>
                </a:lnTo>
                <a:lnTo>
                  <a:pt x="1683" y="420"/>
                </a:lnTo>
                <a:lnTo>
                  <a:pt x="1704" y="434"/>
                </a:lnTo>
                <a:lnTo>
                  <a:pt x="1727" y="450"/>
                </a:lnTo>
                <a:lnTo>
                  <a:pt x="1752" y="467"/>
                </a:lnTo>
                <a:lnTo>
                  <a:pt x="1778" y="485"/>
                </a:lnTo>
                <a:lnTo>
                  <a:pt x="1807" y="504"/>
                </a:lnTo>
                <a:lnTo>
                  <a:pt x="1837" y="524"/>
                </a:lnTo>
                <a:lnTo>
                  <a:pt x="1868" y="543"/>
                </a:lnTo>
                <a:lnTo>
                  <a:pt x="1901" y="564"/>
                </a:lnTo>
                <a:lnTo>
                  <a:pt x="1934" y="585"/>
                </a:lnTo>
                <a:lnTo>
                  <a:pt x="1969" y="607"/>
                </a:lnTo>
                <a:lnTo>
                  <a:pt x="2003" y="628"/>
                </a:lnTo>
                <a:lnTo>
                  <a:pt x="2039" y="649"/>
                </a:lnTo>
                <a:lnTo>
                  <a:pt x="2073" y="671"/>
                </a:lnTo>
                <a:lnTo>
                  <a:pt x="2107" y="692"/>
                </a:lnTo>
                <a:lnTo>
                  <a:pt x="2140" y="712"/>
                </a:lnTo>
                <a:lnTo>
                  <a:pt x="2173" y="731"/>
                </a:lnTo>
                <a:lnTo>
                  <a:pt x="2202" y="750"/>
                </a:lnTo>
                <a:lnTo>
                  <a:pt x="2230" y="767"/>
                </a:lnTo>
                <a:lnTo>
                  <a:pt x="2255" y="782"/>
                </a:lnTo>
                <a:lnTo>
                  <a:pt x="2277" y="796"/>
                </a:lnTo>
                <a:lnTo>
                  <a:pt x="2297" y="807"/>
                </a:lnTo>
                <a:lnTo>
                  <a:pt x="2313" y="818"/>
                </a:lnTo>
                <a:lnTo>
                  <a:pt x="2325" y="825"/>
                </a:lnTo>
                <a:lnTo>
                  <a:pt x="2332" y="829"/>
                </a:lnTo>
                <a:lnTo>
                  <a:pt x="2334" y="830"/>
                </a:lnTo>
                <a:lnTo>
                  <a:pt x="2327" y="826"/>
                </a:lnTo>
                <a:lnTo>
                  <a:pt x="2310" y="813"/>
                </a:lnTo>
                <a:lnTo>
                  <a:pt x="2281" y="795"/>
                </a:lnTo>
                <a:lnTo>
                  <a:pt x="2244" y="768"/>
                </a:lnTo>
                <a:lnTo>
                  <a:pt x="2200" y="738"/>
                </a:lnTo>
                <a:lnTo>
                  <a:pt x="2151" y="705"/>
                </a:lnTo>
                <a:lnTo>
                  <a:pt x="2098" y="668"/>
                </a:lnTo>
                <a:lnTo>
                  <a:pt x="2041" y="629"/>
                </a:lnTo>
                <a:lnTo>
                  <a:pt x="1985" y="590"/>
                </a:lnTo>
                <a:lnTo>
                  <a:pt x="1928" y="552"/>
                </a:lnTo>
                <a:lnTo>
                  <a:pt x="1874" y="514"/>
                </a:lnTo>
                <a:lnTo>
                  <a:pt x="1823" y="479"/>
                </a:lnTo>
                <a:lnTo>
                  <a:pt x="1778" y="449"/>
                </a:lnTo>
                <a:lnTo>
                  <a:pt x="1739" y="423"/>
                </a:lnTo>
                <a:lnTo>
                  <a:pt x="1709" y="402"/>
                </a:lnTo>
                <a:lnTo>
                  <a:pt x="1689" y="388"/>
                </a:lnTo>
                <a:lnTo>
                  <a:pt x="1661" y="370"/>
                </a:lnTo>
                <a:lnTo>
                  <a:pt x="1638" y="353"/>
                </a:lnTo>
                <a:lnTo>
                  <a:pt x="1618" y="340"/>
                </a:lnTo>
                <a:lnTo>
                  <a:pt x="1603" y="328"/>
                </a:lnTo>
                <a:lnTo>
                  <a:pt x="1591" y="320"/>
                </a:lnTo>
                <a:lnTo>
                  <a:pt x="1583" y="313"/>
                </a:lnTo>
                <a:lnTo>
                  <a:pt x="1578" y="310"/>
                </a:lnTo>
                <a:lnTo>
                  <a:pt x="1577" y="309"/>
                </a:lnTo>
                <a:lnTo>
                  <a:pt x="1374" y="143"/>
                </a:lnTo>
                <a:lnTo>
                  <a:pt x="1315" y="91"/>
                </a:lnTo>
                <a:lnTo>
                  <a:pt x="1182" y="48"/>
                </a:lnTo>
                <a:lnTo>
                  <a:pt x="1113" y="0"/>
                </a:lnTo>
                <a:lnTo>
                  <a:pt x="687" y="313"/>
                </a:lnTo>
                <a:lnTo>
                  <a:pt x="655" y="329"/>
                </a:lnTo>
                <a:lnTo>
                  <a:pt x="0" y="879"/>
                </a:lnTo>
                <a:close/>
              </a:path>
            </a:pathLst>
          </a:custGeom>
          <a:solidFill>
            <a:srgbClr val="000000"/>
          </a:solidFill>
          <a:ln w="9525">
            <a:noFill/>
            <a:round/>
            <a:headEnd/>
            <a:tailEnd/>
          </a:ln>
        </p:spPr>
        <p:txBody>
          <a:bodyPr/>
          <a:lstStyle/>
          <a:p>
            <a:endParaRPr lang="en-US"/>
          </a:p>
        </p:txBody>
      </p:sp>
      <p:sp>
        <p:nvSpPr>
          <p:cNvPr id="8" name="Freeform 116"/>
          <p:cNvSpPr>
            <a:spLocks/>
          </p:cNvSpPr>
          <p:nvPr/>
        </p:nvSpPr>
        <p:spPr bwMode="auto">
          <a:xfrm>
            <a:off x="1990725" y="1885950"/>
            <a:ext cx="2000250" cy="815975"/>
          </a:xfrm>
          <a:custGeom>
            <a:avLst/>
            <a:gdLst>
              <a:gd name="T0" fmla="*/ 2147483647 w 2319"/>
              <a:gd name="T1" fmla="*/ 0 h 846"/>
              <a:gd name="T2" fmla="*/ 2147483647 w 2319"/>
              <a:gd name="T3" fmla="*/ 2147483647 h 846"/>
              <a:gd name="T4" fmla="*/ 2147483647 w 2319"/>
              <a:gd name="T5" fmla="*/ 2147483647 h 846"/>
              <a:gd name="T6" fmla="*/ 2147483647 w 2319"/>
              <a:gd name="T7" fmla="*/ 2147483647 h 846"/>
              <a:gd name="T8" fmla="*/ 2147483647 w 2319"/>
              <a:gd name="T9" fmla="*/ 2147483647 h 846"/>
              <a:gd name="T10" fmla="*/ 2147483647 w 2319"/>
              <a:gd name="T11" fmla="*/ 2147483647 h 846"/>
              <a:gd name="T12" fmla="*/ 2147483647 w 2319"/>
              <a:gd name="T13" fmla="*/ 2147483647 h 846"/>
              <a:gd name="T14" fmla="*/ 2147483647 w 2319"/>
              <a:gd name="T15" fmla="*/ 2147483647 h 846"/>
              <a:gd name="T16" fmla="*/ 2147483647 w 2319"/>
              <a:gd name="T17" fmla="*/ 2147483647 h 846"/>
              <a:gd name="T18" fmla="*/ 2147483647 w 2319"/>
              <a:gd name="T19" fmla="*/ 2147483647 h 846"/>
              <a:gd name="T20" fmla="*/ 2147483647 w 2319"/>
              <a:gd name="T21" fmla="*/ 2147483647 h 846"/>
              <a:gd name="T22" fmla="*/ 2147483647 w 2319"/>
              <a:gd name="T23" fmla="*/ 2147483647 h 846"/>
              <a:gd name="T24" fmla="*/ 2147483647 w 2319"/>
              <a:gd name="T25" fmla="*/ 2147483647 h 846"/>
              <a:gd name="T26" fmla="*/ 2147483647 w 2319"/>
              <a:gd name="T27" fmla="*/ 2147483647 h 846"/>
              <a:gd name="T28" fmla="*/ 2147483647 w 2319"/>
              <a:gd name="T29" fmla="*/ 2147483647 h 846"/>
              <a:gd name="T30" fmla="*/ 2147483647 w 2319"/>
              <a:gd name="T31" fmla="*/ 2147483647 h 846"/>
              <a:gd name="T32" fmla="*/ 2147483647 w 2319"/>
              <a:gd name="T33" fmla="*/ 2147483647 h 846"/>
              <a:gd name="T34" fmla="*/ 2147483647 w 2319"/>
              <a:gd name="T35" fmla="*/ 2147483647 h 846"/>
              <a:gd name="T36" fmla="*/ 2147483647 w 2319"/>
              <a:gd name="T37" fmla="*/ 2147483647 h 846"/>
              <a:gd name="T38" fmla="*/ 2147483647 w 2319"/>
              <a:gd name="T39" fmla="*/ 2147483647 h 846"/>
              <a:gd name="T40" fmla="*/ 2147483647 w 2319"/>
              <a:gd name="T41" fmla="*/ 2147483647 h 846"/>
              <a:gd name="T42" fmla="*/ 2147483647 w 2319"/>
              <a:gd name="T43" fmla="*/ 2147483647 h 846"/>
              <a:gd name="T44" fmla="*/ 2147483647 w 2319"/>
              <a:gd name="T45" fmla="*/ 2147483647 h 846"/>
              <a:gd name="T46" fmla="*/ 2147483647 w 2319"/>
              <a:gd name="T47" fmla="*/ 2147483647 h 846"/>
              <a:gd name="T48" fmla="*/ 2147483647 w 2319"/>
              <a:gd name="T49" fmla="*/ 2147483647 h 846"/>
              <a:gd name="T50" fmla="*/ 2147483647 w 2319"/>
              <a:gd name="T51" fmla="*/ 2147483647 h 846"/>
              <a:gd name="T52" fmla="*/ 2147483647 w 2319"/>
              <a:gd name="T53" fmla="*/ 2147483647 h 846"/>
              <a:gd name="T54" fmla="*/ 2147483647 w 2319"/>
              <a:gd name="T55" fmla="*/ 2147483647 h 846"/>
              <a:gd name="T56" fmla="*/ 2147483647 w 2319"/>
              <a:gd name="T57" fmla="*/ 2147483647 h 846"/>
              <a:gd name="T58" fmla="*/ 2147483647 w 2319"/>
              <a:gd name="T59" fmla="*/ 2147483647 h 846"/>
              <a:gd name="T60" fmla="*/ 2147483647 w 2319"/>
              <a:gd name="T61" fmla="*/ 2147483647 h 846"/>
              <a:gd name="T62" fmla="*/ 2147483647 w 2319"/>
              <a:gd name="T63" fmla="*/ 2147483647 h 846"/>
              <a:gd name="T64" fmla="*/ 2147483647 w 2319"/>
              <a:gd name="T65" fmla="*/ 2147483647 h 846"/>
              <a:gd name="T66" fmla="*/ 2147483647 w 2319"/>
              <a:gd name="T67" fmla="*/ 2147483647 h 8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9"/>
              <a:gd name="T103" fmla="*/ 0 h 846"/>
              <a:gd name="T104" fmla="*/ 2319 w 2319"/>
              <a:gd name="T105" fmla="*/ 846 h 8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9" h="846">
                <a:moveTo>
                  <a:pt x="0" y="846"/>
                </a:moveTo>
                <a:lnTo>
                  <a:pt x="1093" y="0"/>
                </a:lnTo>
                <a:lnTo>
                  <a:pt x="1189" y="47"/>
                </a:lnTo>
                <a:lnTo>
                  <a:pt x="1263" y="63"/>
                </a:lnTo>
                <a:lnTo>
                  <a:pt x="2319" y="808"/>
                </a:lnTo>
                <a:lnTo>
                  <a:pt x="2317" y="808"/>
                </a:lnTo>
                <a:lnTo>
                  <a:pt x="2311" y="808"/>
                </a:lnTo>
                <a:lnTo>
                  <a:pt x="2300" y="808"/>
                </a:lnTo>
                <a:lnTo>
                  <a:pt x="2287" y="807"/>
                </a:lnTo>
                <a:lnTo>
                  <a:pt x="2269" y="807"/>
                </a:lnTo>
                <a:lnTo>
                  <a:pt x="2249" y="807"/>
                </a:lnTo>
                <a:lnTo>
                  <a:pt x="2224" y="807"/>
                </a:lnTo>
                <a:lnTo>
                  <a:pt x="2198" y="806"/>
                </a:lnTo>
                <a:lnTo>
                  <a:pt x="2168" y="806"/>
                </a:lnTo>
                <a:lnTo>
                  <a:pt x="2136" y="805"/>
                </a:lnTo>
                <a:lnTo>
                  <a:pt x="2101" y="805"/>
                </a:lnTo>
                <a:lnTo>
                  <a:pt x="2063" y="805"/>
                </a:lnTo>
                <a:lnTo>
                  <a:pt x="2024" y="804"/>
                </a:lnTo>
                <a:lnTo>
                  <a:pt x="1984" y="804"/>
                </a:lnTo>
                <a:lnTo>
                  <a:pt x="1941" y="803"/>
                </a:lnTo>
                <a:lnTo>
                  <a:pt x="1896" y="803"/>
                </a:lnTo>
                <a:lnTo>
                  <a:pt x="1851" y="803"/>
                </a:lnTo>
                <a:lnTo>
                  <a:pt x="1804" y="803"/>
                </a:lnTo>
                <a:lnTo>
                  <a:pt x="1757" y="801"/>
                </a:lnTo>
                <a:lnTo>
                  <a:pt x="1707" y="801"/>
                </a:lnTo>
                <a:lnTo>
                  <a:pt x="1659" y="801"/>
                </a:lnTo>
                <a:lnTo>
                  <a:pt x="1609" y="801"/>
                </a:lnTo>
                <a:lnTo>
                  <a:pt x="1558" y="801"/>
                </a:lnTo>
                <a:lnTo>
                  <a:pt x="1509" y="803"/>
                </a:lnTo>
                <a:lnTo>
                  <a:pt x="1459" y="803"/>
                </a:lnTo>
                <a:lnTo>
                  <a:pt x="1410" y="803"/>
                </a:lnTo>
                <a:lnTo>
                  <a:pt x="1361" y="804"/>
                </a:lnTo>
                <a:lnTo>
                  <a:pt x="1313" y="804"/>
                </a:lnTo>
                <a:lnTo>
                  <a:pt x="1265" y="805"/>
                </a:lnTo>
                <a:lnTo>
                  <a:pt x="1219" y="806"/>
                </a:lnTo>
                <a:lnTo>
                  <a:pt x="1174" y="807"/>
                </a:lnTo>
                <a:lnTo>
                  <a:pt x="1130" y="808"/>
                </a:lnTo>
                <a:lnTo>
                  <a:pt x="1088" y="809"/>
                </a:lnTo>
                <a:lnTo>
                  <a:pt x="1046" y="812"/>
                </a:lnTo>
                <a:lnTo>
                  <a:pt x="1002" y="813"/>
                </a:lnTo>
                <a:lnTo>
                  <a:pt x="957" y="814"/>
                </a:lnTo>
                <a:lnTo>
                  <a:pt x="911" y="816"/>
                </a:lnTo>
                <a:lnTo>
                  <a:pt x="864" y="818"/>
                </a:lnTo>
                <a:lnTo>
                  <a:pt x="818" y="820"/>
                </a:lnTo>
                <a:lnTo>
                  <a:pt x="770" y="821"/>
                </a:lnTo>
                <a:lnTo>
                  <a:pt x="723" y="822"/>
                </a:lnTo>
                <a:lnTo>
                  <a:pt x="675" y="824"/>
                </a:lnTo>
                <a:lnTo>
                  <a:pt x="629" y="826"/>
                </a:lnTo>
                <a:lnTo>
                  <a:pt x="581" y="828"/>
                </a:lnTo>
                <a:lnTo>
                  <a:pt x="535" y="829"/>
                </a:lnTo>
                <a:lnTo>
                  <a:pt x="489" y="830"/>
                </a:lnTo>
                <a:lnTo>
                  <a:pt x="445" y="833"/>
                </a:lnTo>
                <a:lnTo>
                  <a:pt x="402" y="834"/>
                </a:lnTo>
                <a:lnTo>
                  <a:pt x="360" y="835"/>
                </a:lnTo>
                <a:lnTo>
                  <a:pt x="319" y="836"/>
                </a:lnTo>
                <a:lnTo>
                  <a:pt x="279" y="837"/>
                </a:lnTo>
                <a:lnTo>
                  <a:pt x="243" y="838"/>
                </a:lnTo>
                <a:lnTo>
                  <a:pt x="207" y="839"/>
                </a:lnTo>
                <a:lnTo>
                  <a:pt x="175" y="841"/>
                </a:lnTo>
                <a:lnTo>
                  <a:pt x="144" y="842"/>
                </a:lnTo>
                <a:lnTo>
                  <a:pt x="115" y="843"/>
                </a:lnTo>
                <a:lnTo>
                  <a:pt x="89" y="844"/>
                </a:lnTo>
                <a:lnTo>
                  <a:pt x="66" y="844"/>
                </a:lnTo>
                <a:lnTo>
                  <a:pt x="47" y="845"/>
                </a:lnTo>
                <a:lnTo>
                  <a:pt x="31" y="845"/>
                </a:lnTo>
                <a:lnTo>
                  <a:pt x="17" y="846"/>
                </a:lnTo>
                <a:lnTo>
                  <a:pt x="8" y="846"/>
                </a:lnTo>
                <a:lnTo>
                  <a:pt x="2" y="846"/>
                </a:lnTo>
                <a:lnTo>
                  <a:pt x="0" y="846"/>
                </a:lnTo>
                <a:close/>
              </a:path>
            </a:pathLst>
          </a:custGeom>
          <a:solidFill>
            <a:srgbClr val="993366"/>
          </a:solidFill>
          <a:ln w="9525">
            <a:noFill/>
            <a:round/>
            <a:headEnd/>
            <a:tailEnd/>
          </a:ln>
        </p:spPr>
        <p:txBody>
          <a:bodyPr/>
          <a:lstStyle/>
          <a:p>
            <a:endParaRPr lang="en-US"/>
          </a:p>
        </p:txBody>
      </p:sp>
      <p:sp>
        <p:nvSpPr>
          <p:cNvPr id="9" name="Freeform 117"/>
          <p:cNvSpPr>
            <a:spLocks/>
          </p:cNvSpPr>
          <p:nvPr/>
        </p:nvSpPr>
        <p:spPr bwMode="auto">
          <a:xfrm>
            <a:off x="2570163" y="1885950"/>
            <a:ext cx="723900" cy="430213"/>
          </a:xfrm>
          <a:custGeom>
            <a:avLst/>
            <a:gdLst>
              <a:gd name="T0" fmla="*/ 2147483647 w 836"/>
              <a:gd name="T1" fmla="*/ 2147483647 h 447"/>
              <a:gd name="T2" fmla="*/ 2147483647 w 836"/>
              <a:gd name="T3" fmla="*/ 2147483647 h 447"/>
              <a:gd name="T4" fmla="*/ 2147483647 w 836"/>
              <a:gd name="T5" fmla="*/ 2147483647 h 447"/>
              <a:gd name="T6" fmla="*/ 0 w 836"/>
              <a:gd name="T7" fmla="*/ 2147483647 h 447"/>
              <a:gd name="T8" fmla="*/ 2147483647 w 836"/>
              <a:gd name="T9" fmla="*/ 2147483647 h 447"/>
              <a:gd name="T10" fmla="*/ 2147483647 w 836"/>
              <a:gd name="T11" fmla="*/ 2147483647 h 447"/>
              <a:gd name="T12" fmla="*/ 2147483647 w 836"/>
              <a:gd name="T13" fmla="*/ 2147483647 h 447"/>
              <a:gd name="T14" fmla="*/ 2147483647 w 836"/>
              <a:gd name="T15" fmla="*/ 2147483647 h 447"/>
              <a:gd name="T16" fmla="*/ 2147483647 w 836"/>
              <a:gd name="T17" fmla="*/ 2147483647 h 447"/>
              <a:gd name="T18" fmla="*/ 2147483647 w 836"/>
              <a:gd name="T19" fmla="*/ 2147483647 h 447"/>
              <a:gd name="T20" fmla="*/ 2147483647 w 836"/>
              <a:gd name="T21" fmla="*/ 2147483647 h 447"/>
              <a:gd name="T22" fmla="*/ 2147483647 w 836"/>
              <a:gd name="T23" fmla="*/ 2147483647 h 447"/>
              <a:gd name="T24" fmla="*/ 2147483647 w 836"/>
              <a:gd name="T25" fmla="*/ 2147483647 h 447"/>
              <a:gd name="T26" fmla="*/ 2147483647 w 836"/>
              <a:gd name="T27" fmla="*/ 2147483647 h 447"/>
              <a:gd name="T28" fmla="*/ 2147483647 w 836"/>
              <a:gd name="T29" fmla="*/ 2147483647 h 447"/>
              <a:gd name="T30" fmla="*/ 2147483647 w 836"/>
              <a:gd name="T31" fmla="*/ 2147483647 h 447"/>
              <a:gd name="T32" fmla="*/ 2147483647 w 836"/>
              <a:gd name="T33" fmla="*/ 2147483647 h 447"/>
              <a:gd name="T34" fmla="*/ 2147483647 w 836"/>
              <a:gd name="T35" fmla="*/ 2147483647 h 447"/>
              <a:gd name="T36" fmla="*/ 2147483647 w 836"/>
              <a:gd name="T37" fmla="*/ 2147483647 h 447"/>
              <a:gd name="T38" fmla="*/ 2147483647 w 836"/>
              <a:gd name="T39" fmla="*/ 2147483647 h 447"/>
              <a:gd name="T40" fmla="*/ 2147483647 w 836"/>
              <a:gd name="T41" fmla="*/ 2147483647 h 447"/>
              <a:gd name="T42" fmla="*/ 2147483647 w 836"/>
              <a:gd name="T43" fmla="*/ 2147483647 h 447"/>
              <a:gd name="T44" fmla="*/ 2147483647 w 836"/>
              <a:gd name="T45" fmla="*/ 0 h 447"/>
              <a:gd name="T46" fmla="*/ 2147483647 w 836"/>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6"/>
              <a:gd name="T73" fmla="*/ 0 h 447"/>
              <a:gd name="T74" fmla="*/ 836 w 836"/>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6" h="447">
                <a:moveTo>
                  <a:pt x="404" y="4"/>
                </a:moveTo>
                <a:lnTo>
                  <a:pt x="111" y="228"/>
                </a:lnTo>
                <a:lnTo>
                  <a:pt x="282" y="147"/>
                </a:lnTo>
                <a:lnTo>
                  <a:pt x="0" y="447"/>
                </a:lnTo>
                <a:lnTo>
                  <a:pt x="272" y="222"/>
                </a:lnTo>
                <a:lnTo>
                  <a:pt x="208" y="329"/>
                </a:lnTo>
                <a:lnTo>
                  <a:pt x="325" y="201"/>
                </a:lnTo>
                <a:lnTo>
                  <a:pt x="356" y="228"/>
                </a:lnTo>
                <a:lnTo>
                  <a:pt x="308" y="334"/>
                </a:lnTo>
                <a:lnTo>
                  <a:pt x="351" y="323"/>
                </a:lnTo>
                <a:lnTo>
                  <a:pt x="410" y="190"/>
                </a:lnTo>
                <a:lnTo>
                  <a:pt x="463" y="238"/>
                </a:lnTo>
                <a:lnTo>
                  <a:pt x="463" y="307"/>
                </a:lnTo>
                <a:lnTo>
                  <a:pt x="505" y="143"/>
                </a:lnTo>
                <a:lnTo>
                  <a:pt x="596" y="287"/>
                </a:lnTo>
                <a:lnTo>
                  <a:pt x="585" y="137"/>
                </a:lnTo>
                <a:lnTo>
                  <a:pt x="810" y="334"/>
                </a:lnTo>
                <a:lnTo>
                  <a:pt x="836" y="318"/>
                </a:lnTo>
                <a:lnTo>
                  <a:pt x="714" y="217"/>
                </a:lnTo>
                <a:lnTo>
                  <a:pt x="724" y="179"/>
                </a:lnTo>
                <a:lnTo>
                  <a:pt x="596" y="63"/>
                </a:lnTo>
                <a:lnTo>
                  <a:pt x="500" y="26"/>
                </a:lnTo>
                <a:lnTo>
                  <a:pt x="426" y="0"/>
                </a:lnTo>
                <a:lnTo>
                  <a:pt x="404" y="4"/>
                </a:lnTo>
                <a:close/>
              </a:path>
            </a:pathLst>
          </a:custGeom>
          <a:solidFill>
            <a:srgbClr val="99CCFF"/>
          </a:solidFill>
          <a:ln w="9525">
            <a:noFill/>
            <a:round/>
            <a:headEnd/>
            <a:tailEnd/>
          </a:ln>
        </p:spPr>
        <p:txBody>
          <a:bodyPr/>
          <a:lstStyle/>
          <a:p>
            <a:endParaRPr lang="en-US"/>
          </a:p>
        </p:txBody>
      </p:sp>
      <p:sp>
        <p:nvSpPr>
          <p:cNvPr id="10" name="Freeform 118"/>
          <p:cNvSpPr>
            <a:spLocks/>
          </p:cNvSpPr>
          <p:nvPr/>
        </p:nvSpPr>
        <p:spPr bwMode="auto">
          <a:xfrm>
            <a:off x="3398838" y="3089275"/>
            <a:ext cx="414337" cy="184150"/>
          </a:xfrm>
          <a:custGeom>
            <a:avLst/>
            <a:gdLst>
              <a:gd name="T0" fmla="*/ 2147483647 w 198"/>
              <a:gd name="T1" fmla="*/ 2147483647 h 172"/>
              <a:gd name="T2" fmla="*/ 2147483647 w 198"/>
              <a:gd name="T3" fmla="*/ 2147483647 h 172"/>
              <a:gd name="T4" fmla="*/ 2147483647 w 198"/>
              <a:gd name="T5" fmla="*/ 2147483647 h 172"/>
              <a:gd name="T6" fmla="*/ 2147483647 w 198"/>
              <a:gd name="T7" fmla="*/ 2147483647 h 172"/>
              <a:gd name="T8" fmla="*/ 2147483647 w 198"/>
              <a:gd name="T9" fmla="*/ 2147483647 h 172"/>
              <a:gd name="T10" fmla="*/ 2147483647 w 198"/>
              <a:gd name="T11" fmla="*/ 2147483647 h 172"/>
              <a:gd name="T12" fmla="*/ 2147483647 w 198"/>
              <a:gd name="T13" fmla="*/ 2147483647 h 172"/>
              <a:gd name="T14" fmla="*/ 2147483647 w 198"/>
              <a:gd name="T15" fmla="*/ 2147483647 h 172"/>
              <a:gd name="T16" fmla="*/ 2147483647 w 198"/>
              <a:gd name="T17" fmla="*/ 2147483647 h 172"/>
              <a:gd name="T18" fmla="*/ 2147483647 w 198"/>
              <a:gd name="T19" fmla="*/ 2147483647 h 172"/>
              <a:gd name="T20" fmla="*/ 2147483647 w 198"/>
              <a:gd name="T21" fmla="*/ 2147483647 h 172"/>
              <a:gd name="T22" fmla="*/ 2147483647 w 198"/>
              <a:gd name="T23" fmla="*/ 2147483647 h 172"/>
              <a:gd name="T24" fmla="*/ 2147483647 w 198"/>
              <a:gd name="T25" fmla="*/ 2147483647 h 172"/>
              <a:gd name="T26" fmla="*/ 2147483647 w 198"/>
              <a:gd name="T27" fmla="*/ 2147483647 h 172"/>
              <a:gd name="T28" fmla="*/ 0 w 198"/>
              <a:gd name="T29" fmla="*/ 2147483647 h 172"/>
              <a:gd name="T30" fmla="*/ 2147483647 w 198"/>
              <a:gd name="T31" fmla="*/ 2147483647 h 172"/>
              <a:gd name="T32" fmla="*/ 2147483647 w 198"/>
              <a:gd name="T33" fmla="*/ 2147483647 h 172"/>
              <a:gd name="T34" fmla="*/ 2147483647 w 198"/>
              <a:gd name="T35" fmla="*/ 2147483647 h 172"/>
              <a:gd name="T36" fmla="*/ 2147483647 w 198"/>
              <a:gd name="T37" fmla="*/ 2147483647 h 172"/>
              <a:gd name="T38" fmla="*/ 2147483647 w 198"/>
              <a:gd name="T39" fmla="*/ 2147483647 h 172"/>
              <a:gd name="T40" fmla="*/ 2147483647 w 198"/>
              <a:gd name="T41" fmla="*/ 2147483647 h 172"/>
              <a:gd name="T42" fmla="*/ 2147483647 w 198"/>
              <a:gd name="T43" fmla="*/ 2147483647 h 172"/>
              <a:gd name="T44" fmla="*/ 2147483647 w 198"/>
              <a:gd name="T45" fmla="*/ 2147483647 h 172"/>
              <a:gd name="T46" fmla="*/ 2147483647 w 198"/>
              <a:gd name="T47" fmla="*/ 2147483647 h 172"/>
              <a:gd name="T48" fmla="*/ 2147483647 w 198"/>
              <a:gd name="T49" fmla="*/ 2147483647 h 172"/>
              <a:gd name="T50" fmla="*/ 2147483647 w 198"/>
              <a:gd name="T51" fmla="*/ 2147483647 h 172"/>
              <a:gd name="T52" fmla="*/ 2147483647 w 198"/>
              <a:gd name="T53" fmla="*/ 2147483647 h 172"/>
              <a:gd name="T54" fmla="*/ 2147483647 w 198"/>
              <a:gd name="T55" fmla="*/ 2147483647 h 172"/>
              <a:gd name="T56" fmla="*/ 2147483647 w 198"/>
              <a:gd name="T57" fmla="*/ 2147483647 h 172"/>
              <a:gd name="T58" fmla="*/ 2147483647 w 198"/>
              <a:gd name="T59" fmla="*/ 2147483647 h 172"/>
              <a:gd name="T60" fmla="*/ 2147483647 w 198"/>
              <a:gd name="T61" fmla="*/ 2147483647 h 172"/>
              <a:gd name="T62" fmla="*/ 2147483647 w 198"/>
              <a:gd name="T63" fmla="*/ 2147483647 h 172"/>
              <a:gd name="T64" fmla="*/ 2147483647 w 198"/>
              <a:gd name="T65" fmla="*/ 2147483647 h 172"/>
              <a:gd name="T66" fmla="*/ 2147483647 w 198"/>
              <a:gd name="T67" fmla="*/ 2147483647 h 172"/>
              <a:gd name="T68" fmla="*/ 2147483647 w 198"/>
              <a:gd name="T69" fmla="*/ 2147483647 h 172"/>
              <a:gd name="T70" fmla="*/ 2147483647 w 198"/>
              <a:gd name="T71" fmla="*/ 2147483647 h 172"/>
              <a:gd name="T72" fmla="*/ 2147483647 w 198"/>
              <a:gd name="T73" fmla="*/ 2147483647 h 172"/>
              <a:gd name="T74" fmla="*/ 2147483647 w 198"/>
              <a:gd name="T75" fmla="*/ 2147483647 h 172"/>
              <a:gd name="T76" fmla="*/ 2147483647 w 198"/>
              <a:gd name="T77" fmla="*/ 2147483647 h 172"/>
              <a:gd name="T78" fmla="*/ 2147483647 w 198"/>
              <a:gd name="T79" fmla="*/ 2147483647 h 172"/>
              <a:gd name="T80" fmla="*/ 2147483647 w 198"/>
              <a:gd name="T81" fmla="*/ 2147483647 h 172"/>
              <a:gd name="T82" fmla="*/ 2147483647 w 198"/>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172"/>
              <a:gd name="T128" fmla="*/ 198 w 198"/>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172">
                <a:moveTo>
                  <a:pt x="198" y="56"/>
                </a:moveTo>
                <a:lnTo>
                  <a:pt x="198" y="46"/>
                </a:lnTo>
                <a:lnTo>
                  <a:pt x="197" y="38"/>
                </a:lnTo>
                <a:lnTo>
                  <a:pt x="194" y="29"/>
                </a:lnTo>
                <a:lnTo>
                  <a:pt x="190" y="22"/>
                </a:lnTo>
                <a:lnTo>
                  <a:pt x="185" y="30"/>
                </a:lnTo>
                <a:lnTo>
                  <a:pt x="180" y="38"/>
                </a:lnTo>
                <a:lnTo>
                  <a:pt x="174" y="45"/>
                </a:lnTo>
                <a:lnTo>
                  <a:pt x="167" y="51"/>
                </a:lnTo>
                <a:lnTo>
                  <a:pt x="161" y="39"/>
                </a:lnTo>
                <a:lnTo>
                  <a:pt x="154" y="30"/>
                </a:lnTo>
                <a:lnTo>
                  <a:pt x="145" y="22"/>
                </a:lnTo>
                <a:lnTo>
                  <a:pt x="135" y="14"/>
                </a:lnTo>
                <a:lnTo>
                  <a:pt x="123" y="9"/>
                </a:lnTo>
                <a:lnTo>
                  <a:pt x="112" y="4"/>
                </a:lnTo>
                <a:lnTo>
                  <a:pt x="100" y="2"/>
                </a:lnTo>
                <a:lnTo>
                  <a:pt x="87" y="0"/>
                </a:lnTo>
                <a:lnTo>
                  <a:pt x="70" y="2"/>
                </a:lnTo>
                <a:lnTo>
                  <a:pt x="54" y="7"/>
                </a:lnTo>
                <a:lnTo>
                  <a:pt x="39" y="14"/>
                </a:lnTo>
                <a:lnTo>
                  <a:pt x="26" y="26"/>
                </a:lnTo>
                <a:lnTo>
                  <a:pt x="15" y="39"/>
                </a:lnTo>
                <a:lnTo>
                  <a:pt x="8" y="53"/>
                </a:lnTo>
                <a:lnTo>
                  <a:pt x="2" y="69"/>
                </a:lnTo>
                <a:lnTo>
                  <a:pt x="0" y="87"/>
                </a:lnTo>
                <a:lnTo>
                  <a:pt x="0" y="92"/>
                </a:lnTo>
                <a:lnTo>
                  <a:pt x="2" y="97"/>
                </a:lnTo>
                <a:lnTo>
                  <a:pt x="2" y="102"/>
                </a:lnTo>
                <a:lnTo>
                  <a:pt x="3" y="108"/>
                </a:lnTo>
                <a:lnTo>
                  <a:pt x="6" y="104"/>
                </a:lnTo>
                <a:lnTo>
                  <a:pt x="11" y="101"/>
                </a:lnTo>
                <a:lnTo>
                  <a:pt x="15" y="100"/>
                </a:lnTo>
                <a:lnTo>
                  <a:pt x="19" y="98"/>
                </a:lnTo>
                <a:lnTo>
                  <a:pt x="28" y="100"/>
                </a:lnTo>
                <a:lnTo>
                  <a:pt x="34" y="104"/>
                </a:lnTo>
                <a:lnTo>
                  <a:pt x="38" y="110"/>
                </a:lnTo>
                <a:lnTo>
                  <a:pt x="39" y="118"/>
                </a:lnTo>
                <a:lnTo>
                  <a:pt x="38" y="126"/>
                </a:lnTo>
                <a:lnTo>
                  <a:pt x="34" y="131"/>
                </a:lnTo>
                <a:lnTo>
                  <a:pt x="28" y="136"/>
                </a:lnTo>
                <a:lnTo>
                  <a:pt x="19" y="137"/>
                </a:lnTo>
                <a:lnTo>
                  <a:pt x="18" y="137"/>
                </a:lnTo>
                <a:lnTo>
                  <a:pt x="24" y="144"/>
                </a:lnTo>
                <a:lnTo>
                  <a:pt x="31" y="151"/>
                </a:lnTo>
                <a:lnTo>
                  <a:pt x="39" y="157"/>
                </a:lnTo>
                <a:lnTo>
                  <a:pt x="48" y="163"/>
                </a:lnTo>
                <a:lnTo>
                  <a:pt x="57" y="166"/>
                </a:lnTo>
                <a:lnTo>
                  <a:pt x="67" y="169"/>
                </a:lnTo>
                <a:lnTo>
                  <a:pt x="77" y="172"/>
                </a:lnTo>
                <a:lnTo>
                  <a:pt x="87" y="172"/>
                </a:lnTo>
                <a:lnTo>
                  <a:pt x="100" y="170"/>
                </a:lnTo>
                <a:lnTo>
                  <a:pt x="112" y="167"/>
                </a:lnTo>
                <a:lnTo>
                  <a:pt x="123" y="163"/>
                </a:lnTo>
                <a:lnTo>
                  <a:pt x="135" y="157"/>
                </a:lnTo>
                <a:lnTo>
                  <a:pt x="145" y="150"/>
                </a:lnTo>
                <a:lnTo>
                  <a:pt x="154" y="141"/>
                </a:lnTo>
                <a:lnTo>
                  <a:pt x="161" y="133"/>
                </a:lnTo>
                <a:lnTo>
                  <a:pt x="167" y="121"/>
                </a:lnTo>
                <a:lnTo>
                  <a:pt x="174" y="127"/>
                </a:lnTo>
                <a:lnTo>
                  <a:pt x="180" y="134"/>
                </a:lnTo>
                <a:lnTo>
                  <a:pt x="185" y="143"/>
                </a:lnTo>
                <a:lnTo>
                  <a:pt x="190" y="151"/>
                </a:lnTo>
                <a:lnTo>
                  <a:pt x="194" y="143"/>
                </a:lnTo>
                <a:lnTo>
                  <a:pt x="197" y="134"/>
                </a:lnTo>
                <a:lnTo>
                  <a:pt x="198" y="126"/>
                </a:lnTo>
                <a:lnTo>
                  <a:pt x="198" y="115"/>
                </a:lnTo>
                <a:lnTo>
                  <a:pt x="198" y="108"/>
                </a:lnTo>
                <a:lnTo>
                  <a:pt x="197" y="101"/>
                </a:lnTo>
                <a:lnTo>
                  <a:pt x="194" y="94"/>
                </a:lnTo>
                <a:lnTo>
                  <a:pt x="193" y="87"/>
                </a:lnTo>
                <a:lnTo>
                  <a:pt x="194" y="79"/>
                </a:lnTo>
                <a:lnTo>
                  <a:pt x="197" y="71"/>
                </a:lnTo>
                <a:lnTo>
                  <a:pt x="198" y="64"/>
                </a:lnTo>
                <a:lnTo>
                  <a:pt x="198" y="56"/>
                </a:lnTo>
                <a:close/>
              </a:path>
            </a:pathLst>
          </a:custGeom>
          <a:solidFill>
            <a:srgbClr val="99CCFF"/>
          </a:solidFill>
          <a:ln w="9525">
            <a:noFill/>
            <a:round/>
            <a:headEnd/>
            <a:tailEnd/>
          </a:ln>
        </p:spPr>
        <p:txBody>
          <a:bodyPr/>
          <a:lstStyle/>
          <a:p>
            <a:endParaRPr lang="en-US"/>
          </a:p>
        </p:txBody>
      </p:sp>
      <p:sp>
        <p:nvSpPr>
          <p:cNvPr id="11" name="Freeform 119"/>
          <p:cNvSpPr>
            <a:spLocks/>
          </p:cNvSpPr>
          <p:nvPr/>
        </p:nvSpPr>
        <p:spPr bwMode="auto">
          <a:xfrm>
            <a:off x="2819400" y="3089275"/>
            <a:ext cx="330200" cy="184150"/>
          </a:xfrm>
          <a:custGeom>
            <a:avLst/>
            <a:gdLst>
              <a:gd name="T0" fmla="*/ 2147483647 w 198"/>
              <a:gd name="T1" fmla="*/ 2147483647 h 172"/>
              <a:gd name="T2" fmla="*/ 2147483647 w 198"/>
              <a:gd name="T3" fmla="*/ 2147483647 h 172"/>
              <a:gd name="T4" fmla="*/ 2147483647 w 198"/>
              <a:gd name="T5" fmla="*/ 2147483647 h 172"/>
              <a:gd name="T6" fmla="*/ 2147483647 w 198"/>
              <a:gd name="T7" fmla="*/ 2147483647 h 172"/>
              <a:gd name="T8" fmla="*/ 2147483647 w 198"/>
              <a:gd name="T9" fmla="*/ 2147483647 h 172"/>
              <a:gd name="T10" fmla="*/ 2147483647 w 198"/>
              <a:gd name="T11" fmla="*/ 2147483647 h 172"/>
              <a:gd name="T12" fmla="*/ 2147483647 w 198"/>
              <a:gd name="T13" fmla="*/ 2147483647 h 172"/>
              <a:gd name="T14" fmla="*/ 2147483647 w 198"/>
              <a:gd name="T15" fmla="*/ 2147483647 h 172"/>
              <a:gd name="T16" fmla="*/ 2147483647 w 198"/>
              <a:gd name="T17" fmla="*/ 2147483647 h 172"/>
              <a:gd name="T18" fmla="*/ 2147483647 w 198"/>
              <a:gd name="T19" fmla="*/ 2147483647 h 172"/>
              <a:gd name="T20" fmla="*/ 2147483647 w 198"/>
              <a:gd name="T21" fmla="*/ 2147483647 h 172"/>
              <a:gd name="T22" fmla="*/ 2147483647 w 198"/>
              <a:gd name="T23" fmla="*/ 2147483647 h 172"/>
              <a:gd name="T24" fmla="*/ 2147483647 w 198"/>
              <a:gd name="T25" fmla="*/ 2147483647 h 172"/>
              <a:gd name="T26" fmla="*/ 2147483647 w 198"/>
              <a:gd name="T27" fmla="*/ 2147483647 h 172"/>
              <a:gd name="T28" fmla="*/ 0 w 198"/>
              <a:gd name="T29" fmla="*/ 2147483647 h 172"/>
              <a:gd name="T30" fmla="*/ 2147483647 w 198"/>
              <a:gd name="T31" fmla="*/ 2147483647 h 172"/>
              <a:gd name="T32" fmla="*/ 2147483647 w 198"/>
              <a:gd name="T33" fmla="*/ 2147483647 h 172"/>
              <a:gd name="T34" fmla="*/ 2147483647 w 198"/>
              <a:gd name="T35" fmla="*/ 2147483647 h 172"/>
              <a:gd name="T36" fmla="*/ 2147483647 w 198"/>
              <a:gd name="T37" fmla="*/ 2147483647 h 172"/>
              <a:gd name="T38" fmla="*/ 2147483647 w 198"/>
              <a:gd name="T39" fmla="*/ 2147483647 h 172"/>
              <a:gd name="T40" fmla="*/ 2147483647 w 198"/>
              <a:gd name="T41" fmla="*/ 2147483647 h 172"/>
              <a:gd name="T42" fmla="*/ 2147483647 w 198"/>
              <a:gd name="T43" fmla="*/ 2147483647 h 172"/>
              <a:gd name="T44" fmla="*/ 2147483647 w 198"/>
              <a:gd name="T45" fmla="*/ 2147483647 h 172"/>
              <a:gd name="T46" fmla="*/ 2147483647 w 198"/>
              <a:gd name="T47" fmla="*/ 2147483647 h 172"/>
              <a:gd name="T48" fmla="*/ 2147483647 w 198"/>
              <a:gd name="T49" fmla="*/ 2147483647 h 172"/>
              <a:gd name="T50" fmla="*/ 2147483647 w 198"/>
              <a:gd name="T51" fmla="*/ 2147483647 h 172"/>
              <a:gd name="T52" fmla="*/ 2147483647 w 198"/>
              <a:gd name="T53" fmla="*/ 2147483647 h 172"/>
              <a:gd name="T54" fmla="*/ 2147483647 w 198"/>
              <a:gd name="T55" fmla="*/ 2147483647 h 172"/>
              <a:gd name="T56" fmla="*/ 2147483647 w 198"/>
              <a:gd name="T57" fmla="*/ 2147483647 h 172"/>
              <a:gd name="T58" fmla="*/ 2147483647 w 198"/>
              <a:gd name="T59" fmla="*/ 2147483647 h 172"/>
              <a:gd name="T60" fmla="*/ 2147483647 w 198"/>
              <a:gd name="T61" fmla="*/ 2147483647 h 172"/>
              <a:gd name="T62" fmla="*/ 2147483647 w 198"/>
              <a:gd name="T63" fmla="*/ 2147483647 h 172"/>
              <a:gd name="T64" fmla="*/ 2147483647 w 198"/>
              <a:gd name="T65" fmla="*/ 2147483647 h 172"/>
              <a:gd name="T66" fmla="*/ 2147483647 w 198"/>
              <a:gd name="T67" fmla="*/ 2147483647 h 172"/>
              <a:gd name="T68" fmla="*/ 2147483647 w 198"/>
              <a:gd name="T69" fmla="*/ 2147483647 h 172"/>
              <a:gd name="T70" fmla="*/ 2147483647 w 198"/>
              <a:gd name="T71" fmla="*/ 2147483647 h 172"/>
              <a:gd name="T72" fmla="*/ 2147483647 w 198"/>
              <a:gd name="T73" fmla="*/ 2147483647 h 172"/>
              <a:gd name="T74" fmla="*/ 2147483647 w 198"/>
              <a:gd name="T75" fmla="*/ 2147483647 h 172"/>
              <a:gd name="T76" fmla="*/ 2147483647 w 198"/>
              <a:gd name="T77" fmla="*/ 2147483647 h 172"/>
              <a:gd name="T78" fmla="*/ 2147483647 w 198"/>
              <a:gd name="T79" fmla="*/ 2147483647 h 172"/>
              <a:gd name="T80" fmla="*/ 2147483647 w 198"/>
              <a:gd name="T81" fmla="*/ 2147483647 h 172"/>
              <a:gd name="T82" fmla="*/ 2147483647 w 198"/>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172"/>
              <a:gd name="T128" fmla="*/ 198 w 198"/>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172">
                <a:moveTo>
                  <a:pt x="198" y="56"/>
                </a:moveTo>
                <a:lnTo>
                  <a:pt x="198" y="46"/>
                </a:lnTo>
                <a:lnTo>
                  <a:pt x="197" y="38"/>
                </a:lnTo>
                <a:lnTo>
                  <a:pt x="194" y="29"/>
                </a:lnTo>
                <a:lnTo>
                  <a:pt x="190" y="22"/>
                </a:lnTo>
                <a:lnTo>
                  <a:pt x="185" y="30"/>
                </a:lnTo>
                <a:lnTo>
                  <a:pt x="180" y="38"/>
                </a:lnTo>
                <a:lnTo>
                  <a:pt x="174" y="45"/>
                </a:lnTo>
                <a:lnTo>
                  <a:pt x="167" y="51"/>
                </a:lnTo>
                <a:lnTo>
                  <a:pt x="161" y="39"/>
                </a:lnTo>
                <a:lnTo>
                  <a:pt x="154" y="30"/>
                </a:lnTo>
                <a:lnTo>
                  <a:pt x="145" y="22"/>
                </a:lnTo>
                <a:lnTo>
                  <a:pt x="135" y="14"/>
                </a:lnTo>
                <a:lnTo>
                  <a:pt x="123" y="9"/>
                </a:lnTo>
                <a:lnTo>
                  <a:pt x="112" y="4"/>
                </a:lnTo>
                <a:lnTo>
                  <a:pt x="100" y="2"/>
                </a:lnTo>
                <a:lnTo>
                  <a:pt x="87" y="0"/>
                </a:lnTo>
                <a:lnTo>
                  <a:pt x="70" y="2"/>
                </a:lnTo>
                <a:lnTo>
                  <a:pt x="54" y="7"/>
                </a:lnTo>
                <a:lnTo>
                  <a:pt x="39" y="14"/>
                </a:lnTo>
                <a:lnTo>
                  <a:pt x="26" y="26"/>
                </a:lnTo>
                <a:lnTo>
                  <a:pt x="15" y="39"/>
                </a:lnTo>
                <a:lnTo>
                  <a:pt x="8" y="53"/>
                </a:lnTo>
                <a:lnTo>
                  <a:pt x="2" y="69"/>
                </a:lnTo>
                <a:lnTo>
                  <a:pt x="0" y="87"/>
                </a:lnTo>
                <a:lnTo>
                  <a:pt x="0" y="92"/>
                </a:lnTo>
                <a:lnTo>
                  <a:pt x="2" y="97"/>
                </a:lnTo>
                <a:lnTo>
                  <a:pt x="2" y="102"/>
                </a:lnTo>
                <a:lnTo>
                  <a:pt x="3" y="108"/>
                </a:lnTo>
                <a:lnTo>
                  <a:pt x="6" y="104"/>
                </a:lnTo>
                <a:lnTo>
                  <a:pt x="11" y="101"/>
                </a:lnTo>
                <a:lnTo>
                  <a:pt x="15" y="100"/>
                </a:lnTo>
                <a:lnTo>
                  <a:pt x="19" y="98"/>
                </a:lnTo>
                <a:lnTo>
                  <a:pt x="28" y="100"/>
                </a:lnTo>
                <a:lnTo>
                  <a:pt x="34" y="104"/>
                </a:lnTo>
                <a:lnTo>
                  <a:pt x="38" y="110"/>
                </a:lnTo>
                <a:lnTo>
                  <a:pt x="39" y="118"/>
                </a:lnTo>
                <a:lnTo>
                  <a:pt x="38" y="126"/>
                </a:lnTo>
                <a:lnTo>
                  <a:pt x="34" y="131"/>
                </a:lnTo>
                <a:lnTo>
                  <a:pt x="28" y="136"/>
                </a:lnTo>
                <a:lnTo>
                  <a:pt x="19" y="137"/>
                </a:lnTo>
                <a:lnTo>
                  <a:pt x="18" y="137"/>
                </a:lnTo>
                <a:lnTo>
                  <a:pt x="24" y="144"/>
                </a:lnTo>
                <a:lnTo>
                  <a:pt x="31" y="151"/>
                </a:lnTo>
                <a:lnTo>
                  <a:pt x="39" y="157"/>
                </a:lnTo>
                <a:lnTo>
                  <a:pt x="48" y="163"/>
                </a:lnTo>
                <a:lnTo>
                  <a:pt x="57" y="166"/>
                </a:lnTo>
                <a:lnTo>
                  <a:pt x="67" y="169"/>
                </a:lnTo>
                <a:lnTo>
                  <a:pt x="77" y="172"/>
                </a:lnTo>
                <a:lnTo>
                  <a:pt x="87" y="172"/>
                </a:lnTo>
                <a:lnTo>
                  <a:pt x="100" y="170"/>
                </a:lnTo>
                <a:lnTo>
                  <a:pt x="112" y="167"/>
                </a:lnTo>
                <a:lnTo>
                  <a:pt x="123" y="163"/>
                </a:lnTo>
                <a:lnTo>
                  <a:pt x="135" y="157"/>
                </a:lnTo>
                <a:lnTo>
                  <a:pt x="145" y="150"/>
                </a:lnTo>
                <a:lnTo>
                  <a:pt x="154" y="141"/>
                </a:lnTo>
                <a:lnTo>
                  <a:pt x="161" y="133"/>
                </a:lnTo>
                <a:lnTo>
                  <a:pt x="167" y="121"/>
                </a:lnTo>
                <a:lnTo>
                  <a:pt x="174" y="127"/>
                </a:lnTo>
                <a:lnTo>
                  <a:pt x="180" y="134"/>
                </a:lnTo>
                <a:lnTo>
                  <a:pt x="185" y="143"/>
                </a:lnTo>
                <a:lnTo>
                  <a:pt x="190" y="151"/>
                </a:lnTo>
                <a:lnTo>
                  <a:pt x="194" y="143"/>
                </a:lnTo>
                <a:lnTo>
                  <a:pt x="197" y="134"/>
                </a:lnTo>
                <a:lnTo>
                  <a:pt x="198" y="126"/>
                </a:lnTo>
                <a:lnTo>
                  <a:pt x="198" y="115"/>
                </a:lnTo>
                <a:lnTo>
                  <a:pt x="198" y="108"/>
                </a:lnTo>
                <a:lnTo>
                  <a:pt x="197" y="101"/>
                </a:lnTo>
                <a:lnTo>
                  <a:pt x="194" y="94"/>
                </a:lnTo>
                <a:lnTo>
                  <a:pt x="193" y="87"/>
                </a:lnTo>
                <a:lnTo>
                  <a:pt x="194" y="79"/>
                </a:lnTo>
                <a:lnTo>
                  <a:pt x="197" y="71"/>
                </a:lnTo>
                <a:lnTo>
                  <a:pt x="198" y="64"/>
                </a:lnTo>
                <a:lnTo>
                  <a:pt x="198" y="56"/>
                </a:lnTo>
                <a:close/>
              </a:path>
            </a:pathLst>
          </a:custGeom>
          <a:solidFill>
            <a:srgbClr val="99CCFF"/>
          </a:solidFill>
          <a:ln w="9525">
            <a:noFill/>
            <a:round/>
            <a:headEnd/>
            <a:tailEnd/>
          </a:ln>
        </p:spPr>
        <p:txBody>
          <a:bodyPr/>
          <a:lstStyle/>
          <a:p>
            <a:endParaRPr lang="en-US"/>
          </a:p>
        </p:txBody>
      </p:sp>
      <p:sp>
        <p:nvSpPr>
          <p:cNvPr id="12" name="Freeform 120"/>
          <p:cNvSpPr>
            <a:spLocks/>
          </p:cNvSpPr>
          <p:nvPr/>
        </p:nvSpPr>
        <p:spPr bwMode="auto">
          <a:xfrm>
            <a:off x="2819400" y="1423988"/>
            <a:ext cx="247650" cy="277812"/>
          </a:xfrm>
          <a:custGeom>
            <a:avLst/>
            <a:gdLst>
              <a:gd name="T0" fmla="*/ 2147483647 w 1011"/>
              <a:gd name="T1" fmla="*/ 2147483647 h 1022"/>
              <a:gd name="T2" fmla="*/ 2147483647 w 1011"/>
              <a:gd name="T3" fmla="*/ 2147483647 h 1022"/>
              <a:gd name="T4" fmla="*/ 2147483647 w 1011"/>
              <a:gd name="T5" fmla="*/ 2147483647 h 1022"/>
              <a:gd name="T6" fmla="*/ 2147483647 w 1011"/>
              <a:gd name="T7" fmla="*/ 0 h 1022"/>
              <a:gd name="T8" fmla="*/ 2147483647 w 1011"/>
              <a:gd name="T9" fmla="*/ 2147483647 h 1022"/>
              <a:gd name="T10" fmla="*/ 2147483647 w 1011"/>
              <a:gd name="T11" fmla="*/ 2147483647 h 1022"/>
              <a:gd name="T12" fmla="*/ 2147483647 w 1011"/>
              <a:gd name="T13" fmla="*/ 2147483647 h 1022"/>
              <a:gd name="T14" fmla="*/ 2147483647 w 1011"/>
              <a:gd name="T15" fmla="*/ 2147483647 h 1022"/>
              <a:gd name="T16" fmla="*/ 2147483647 w 1011"/>
              <a:gd name="T17" fmla="*/ 2147483647 h 1022"/>
              <a:gd name="T18" fmla="*/ 2147483647 w 1011"/>
              <a:gd name="T19" fmla="*/ 2147483647 h 1022"/>
              <a:gd name="T20" fmla="*/ 2147483647 w 1011"/>
              <a:gd name="T21" fmla="*/ 2147483647 h 1022"/>
              <a:gd name="T22" fmla="*/ 2147483647 w 1011"/>
              <a:gd name="T23" fmla="*/ 2147483647 h 1022"/>
              <a:gd name="T24" fmla="*/ 2147483647 w 1011"/>
              <a:gd name="T25" fmla="*/ 2147483647 h 1022"/>
              <a:gd name="T26" fmla="*/ 2147483647 w 1011"/>
              <a:gd name="T27" fmla="*/ 2147483647 h 1022"/>
              <a:gd name="T28" fmla="*/ 2147483647 w 1011"/>
              <a:gd name="T29" fmla="*/ 2147483647 h 1022"/>
              <a:gd name="T30" fmla="*/ 2147483647 w 1011"/>
              <a:gd name="T31" fmla="*/ 2147483647 h 1022"/>
              <a:gd name="T32" fmla="*/ 2147483647 w 1011"/>
              <a:gd name="T33" fmla="*/ 2147483647 h 1022"/>
              <a:gd name="T34" fmla="*/ 2147483647 w 1011"/>
              <a:gd name="T35" fmla="*/ 2147483647 h 1022"/>
              <a:gd name="T36" fmla="*/ 2147483647 w 1011"/>
              <a:gd name="T37" fmla="*/ 2147483647 h 1022"/>
              <a:gd name="T38" fmla="*/ 2147483647 w 1011"/>
              <a:gd name="T39" fmla="*/ 2147483647 h 1022"/>
              <a:gd name="T40" fmla="*/ 2147483647 w 1011"/>
              <a:gd name="T41" fmla="*/ 2147483647 h 1022"/>
              <a:gd name="T42" fmla="*/ 2147483647 w 1011"/>
              <a:gd name="T43" fmla="*/ 2147483647 h 1022"/>
              <a:gd name="T44" fmla="*/ 2147483647 w 1011"/>
              <a:gd name="T45" fmla="*/ 2147483647 h 1022"/>
              <a:gd name="T46" fmla="*/ 2147483647 w 1011"/>
              <a:gd name="T47" fmla="*/ 2147483647 h 1022"/>
              <a:gd name="T48" fmla="*/ 2147483647 w 1011"/>
              <a:gd name="T49" fmla="*/ 2147483647 h 1022"/>
              <a:gd name="T50" fmla="*/ 2147483647 w 1011"/>
              <a:gd name="T51" fmla="*/ 2147483647 h 1022"/>
              <a:gd name="T52" fmla="*/ 2147483647 w 1011"/>
              <a:gd name="T53" fmla="*/ 2147483647 h 1022"/>
              <a:gd name="T54" fmla="*/ 2147483647 w 1011"/>
              <a:gd name="T55" fmla="*/ 2147483647 h 1022"/>
              <a:gd name="T56" fmla="*/ 2147483647 w 1011"/>
              <a:gd name="T57" fmla="*/ 2147483647 h 1022"/>
              <a:gd name="T58" fmla="*/ 2147483647 w 1011"/>
              <a:gd name="T59" fmla="*/ 2147483647 h 1022"/>
              <a:gd name="T60" fmla="*/ 2147483647 w 1011"/>
              <a:gd name="T61" fmla="*/ 2147483647 h 1022"/>
              <a:gd name="T62" fmla="*/ 2147483647 w 1011"/>
              <a:gd name="T63" fmla="*/ 2147483647 h 1022"/>
              <a:gd name="T64" fmla="*/ 2147483647 w 1011"/>
              <a:gd name="T65" fmla="*/ 2147483647 h 1022"/>
              <a:gd name="T66" fmla="*/ 2147483647 w 1011"/>
              <a:gd name="T67" fmla="*/ 2147483647 h 1022"/>
              <a:gd name="T68" fmla="*/ 2147483647 w 1011"/>
              <a:gd name="T69" fmla="*/ 2147483647 h 1022"/>
              <a:gd name="T70" fmla="*/ 0 w 1011"/>
              <a:gd name="T71" fmla="*/ 2147483647 h 1022"/>
              <a:gd name="T72" fmla="*/ 2147483647 w 1011"/>
              <a:gd name="T73" fmla="*/ 2147483647 h 1022"/>
              <a:gd name="T74" fmla="*/ 2147483647 w 1011"/>
              <a:gd name="T75" fmla="*/ 2147483647 h 1022"/>
              <a:gd name="T76" fmla="*/ 2147483647 w 1011"/>
              <a:gd name="T77" fmla="*/ 2147483647 h 1022"/>
              <a:gd name="T78" fmla="*/ 2147483647 w 1011"/>
              <a:gd name="T79" fmla="*/ 2147483647 h 1022"/>
              <a:gd name="T80" fmla="*/ 2147483647 w 1011"/>
              <a:gd name="T81" fmla="*/ 2147483647 h 1022"/>
              <a:gd name="T82" fmla="*/ 2147483647 w 1011"/>
              <a:gd name="T83" fmla="*/ 2147483647 h 1022"/>
              <a:gd name="T84" fmla="*/ 2147483647 w 1011"/>
              <a:gd name="T85" fmla="*/ 2147483647 h 1022"/>
              <a:gd name="T86" fmla="*/ 2147483647 w 1011"/>
              <a:gd name="T87" fmla="*/ 2147483647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1"/>
              <a:gd name="T133" fmla="*/ 0 h 1022"/>
              <a:gd name="T134" fmla="*/ 1011 w 1011"/>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1" h="1022">
                <a:moveTo>
                  <a:pt x="274" y="54"/>
                </a:moveTo>
                <a:lnTo>
                  <a:pt x="300" y="41"/>
                </a:lnTo>
                <a:lnTo>
                  <a:pt x="329" y="29"/>
                </a:lnTo>
                <a:lnTo>
                  <a:pt x="358" y="21"/>
                </a:lnTo>
                <a:lnTo>
                  <a:pt x="388" y="12"/>
                </a:lnTo>
                <a:lnTo>
                  <a:pt x="419" y="6"/>
                </a:lnTo>
                <a:lnTo>
                  <a:pt x="451" y="2"/>
                </a:lnTo>
                <a:lnTo>
                  <a:pt x="482" y="0"/>
                </a:lnTo>
                <a:lnTo>
                  <a:pt x="514" y="0"/>
                </a:lnTo>
                <a:lnTo>
                  <a:pt x="546" y="2"/>
                </a:lnTo>
                <a:lnTo>
                  <a:pt x="578" y="5"/>
                </a:lnTo>
                <a:lnTo>
                  <a:pt x="608" y="9"/>
                </a:lnTo>
                <a:lnTo>
                  <a:pt x="640" y="16"/>
                </a:lnTo>
                <a:lnTo>
                  <a:pt x="669" y="23"/>
                </a:lnTo>
                <a:lnTo>
                  <a:pt x="697" y="33"/>
                </a:lnTo>
                <a:lnTo>
                  <a:pt x="725" y="46"/>
                </a:lnTo>
                <a:lnTo>
                  <a:pt x="751" y="59"/>
                </a:lnTo>
                <a:lnTo>
                  <a:pt x="778" y="75"/>
                </a:lnTo>
                <a:lnTo>
                  <a:pt x="804" y="94"/>
                </a:lnTo>
                <a:lnTo>
                  <a:pt x="829" y="113"/>
                </a:lnTo>
                <a:lnTo>
                  <a:pt x="852" y="134"/>
                </a:lnTo>
                <a:lnTo>
                  <a:pt x="874" y="156"/>
                </a:lnTo>
                <a:lnTo>
                  <a:pt x="894" y="179"/>
                </a:lnTo>
                <a:lnTo>
                  <a:pt x="913" y="205"/>
                </a:lnTo>
                <a:lnTo>
                  <a:pt x="931" y="229"/>
                </a:lnTo>
                <a:lnTo>
                  <a:pt x="947" y="256"/>
                </a:lnTo>
                <a:lnTo>
                  <a:pt x="960" y="284"/>
                </a:lnTo>
                <a:lnTo>
                  <a:pt x="973" y="311"/>
                </a:lnTo>
                <a:lnTo>
                  <a:pt x="985" y="340"/>
                </a:lnTo>
                <a:lnTo>
                  <a:pt x="994" y="370"/>
                </a:lnTo>
                <a:lnTo>
                  <a:pt x="1001" y="399"/>
                </a:lnTo>
                <a:lnTo>
                  <a:pt x="1005" y="429"/>
                </a:lnTo>
                <a:lnTo>
                  <a:pt x="1008" y="459"/>
                </a:lnTo>
                <a:lnTo>
                  <a:pt x="1011" y="500"/>
                </a:lnTo>
                <a:lnTo>
                  <a:pt x="1011" y="540"/>
                </a:lnTo>
                <a:lnTo>
                  <a:pt x="1007" y="579"/>
                </a:lnTo>
                <a:lnTo>
                  <a:pt x="1001" y="618"/>
                </a:lnTo>
                <a:lnTo>
                  <a:pt x="991" y="655"/>
                </a:lnTo>
                <a:lnTo>
                  <a:pt x="979" y="691"/>
                </a:lnTo>
                <a:lnTo>
                  <a:pt x="963" y="727"/>
                </a:lnTo>
                <a:lnTo>
                  <a:pt x="946" y="760"/>
                </a:lnTo>
                <a:lnTo>
                  <a:pt x="926" y="793"/>
                </a:lnTo>
                <a:lnTo>
                  <a:pt x="904" y="825"/>
                </a:lnTo>
                <a:lnTo>
                  <a:pt x="879" y="853"/>
                </a:lnTo>
                <a:lnTo>
                  <a:pt x="852" y="881"/>
                </a:lnTo>
                <a:lnTo>
                  <a:pt x="823" y="908"/>
                </a:lnTo>
                <a:lnTo>
                  <a:pt x="793" y="931"/>
                </a:lnTo>
                <a:lnTo>
                  <a:pt x="760" y="954"/>
                </a:lnTo>
                <a:lnTo>
                  <a:pt x="725" y="974"/>
                </a:lnTo>
                <a:lnTo>
                  <a:pt x="693" y="989"/>
                </a:lnTo>
                <a:lnTo>
                  <a:pt x="658" y="1000"/>
                </a:lnTo>
                <a:lnTo>
                  <a:pt x="624" y="1009"/>
                </a:lnTo>
                <a:lnTo>
                  <a:pt x="589" y="1016"/>
                </a:lnTo>
                <a:lnTo>
                  <a:pt x="552" y="1020"/>
                </a:lnTo>
                <a:lnTo>
                  <a:pt x="516" y="1022"/>
                </a:lnTo>
                <a:lnTo>
                  <a:pt x="478" y="1020"/>
                </a:lnTo>
                <a:lnTo>
                  <a:pt x="442" y="1017"/>
                </a:lnTo>
                <a:lnTo>
                  <a:pt x="406" y="1012"/>
                </a:lnTo>
                <a:lnTo>
                  <a:pt x="370" y="1005"/>
                </a:lnTo>
                <a:lnTo>
                  <a:pt x="335" y="993"/>
                </a:lnTo>
                <a:lnTo>
                  <a:pt x="300" y="980"/>
                </a:lnTo>
                <a:lnTo>
                  <a:pt x="267" y="964"/>
                </a:lnTo>
                <a:lnTo>
                  <a:pt x="237" y="947"/>
                </a:lnTo>
                <a:lnTo>
                  <a:pt x="208" y="927"/>
                </a:lnTo>
                <a:lnTo>
                  <a:pt x="180" y="904"/>
                </a:lnTo>
                <a:lnTo>
                  <a:pt x="131" y="855"/>
                </a:lnTo>
                <a:lnTo>
                  <a:pt x="89" y="802"/>
                </a:lnTo>
                <a:lnTo>
                  <a:pt x="55" y="744"/>
                </a:lnTo>
                <a:lnTo>
                  <a:pt x="29" y="682"/>
                </a:lnTo>
                <a:lnTo>
                  <a:pt x="12" y="618"/>
                </a:lnTo>
                <a:lnTo>
                  <a:pt x="1" y="551"/>
                </a:lnTo>
                <a:lnTo>
                  <a:pt x="0" y="481"/>
                </a:lnTo>
                <a:lnTo>
                  <a:pt x="7" y="410"/>
                </a:lnTo>
                <a:lnTo>
                  <a:pt x="13" y="383"/>
                </a:lnTo>
                <a:lnTo>
                  <a:pt x="22" y="356"/>
                </a:lnTo>
                <a:lnTo>
                  <a:pt x="30" y="330"/>
                </a:lnTo>
                <a:lnTo>
                  <a:pt x="42" y="302"/>
                </a:lnTo>
                <a:lnTo>
                  <a:pt x="53" y="278"/>
                </a:lnTo>
                <a:lnTo>
                  <a:pt x="68" y="252"/>
                </a:lnTo>
                <a:lnTo>
                  <a:pt x="82" y="228"/>
                </a:lnTo>
                <a:lnTo>
                  <a:pt x="100" y="205"/>
                </a:lnTo>
                <a:lnTo>
                  <a:pt x="117" y="182"/>
                </a:lnTo>
                <a:lnTo>
                  <a:pt x="136" y="160"/>
                </a:lnTo>
                <a:lnTo>
                  <a:pt x="156" y="140"/>
                </a:lnTo>
                <a:lnTo>
                  <a:pt x="178" y="120"/>
                </a:lnTo>
                <a:lnTo>
                  <a:pt x="201" y="101"/>
                </a:lnTo>
                <a:lnTo>
                  <a:pt x="224" y="84"/>
                </a:lnTo>
                <a:lnTo>
                  <a:pt x="248" y="68"/>
                </a:lnTo>
                <a:lnTo>
                  <a:pt x="274" y="54"/>
                </a:lnTo>
                <a:close/>
              </a:path>
            </a:pathLst>
          </a:custGeom>
          <a:solidFill>
            <a:srgbClr val="FF6600"/>
          </a:solidFill>
          <a:ln w="9525">
            <a:noFill/>
            <a:round/>
            <a:headEnd/>
            <a:tailEnd/>
          </a:ln>
        </p:spPr>
        <p:txBody>
          <a:bodyPr/>
          <a:lstStyle/>
          <a:p>
            <a:endParaRPr lang="en-US"/>
          </a:p>
        </p:txBody>
      </p:sp>
      <p:sp>
        <p:nvSpPr>
          <p:cNvPr id="13" name="Freeform 121"/>
          <p:cNvSpPr>
            <a:spLocks/>
          </p:cNvSpPr>
          <p:nvPr/>
        </p:nvSpPr>
        <p:spPr bwMode="auto">
          <a:xfrm>
            <a:off x="1411288" y="1146175"/>
            <a:ext cx="3106737" cy="2220913"/>
          </a:xfrm>
          <a:custGeom>
            <a:avLst/>
            <a:gdLst>
              <a:gd name="T0" fmla="*/ 2147483647 w 1448"/>
              <a:gd name="T1" fmla="*/ 0 h 1253"/>
              <a:gd name="T2" fmla="*/ 2147483647 w 1448"/>
              <a:gd name="T3" fmla="*/ 2147483647 h 1253"/>
              <a:gd name="T4" fmla="*/ 0 w 1448"/>
              <a:gd name="T5" fmla="*/ 2147483647 h 1253"/>
              <a:gd name="T6" fmla="*/ 2147483647 w 1448"/>
              <a:gd name="T7" fmla="*/ 0 h 1253"/>
              <a:gd name="T8" fmla="*/ 0 60000 65536"/>
              <a:gd name="T9" fmla="*/ 0 60000 65536"/>
              <a:gd name="T10" fmla="*/ 0 60000 65536"/>
              <a:gd name="T11" fmla="*/ 0 60000 65536"/>
              <a:gd name="T12" fmla="*/ 0 w 1448"/>
              <a:gd name="T13" fmla="*/ 0 h 1253"/>
              <a:gd name="T14" fmla="*/ 1448 w 1448"/>
              <a:gd name="T15" fmla="*/ 1253 h 1253"/>
            </a:gdLst>
            <a:ahLst/>
            <a:cxnLst>
              <a:cxn ang="T8">
                <a:pos x="T0" y="T1"/>
              </a:cxn>
              <a:cxn ang="T9">
                <a:pos x="T2" y="T3"/>
              </a:cxn>
              <a:cxn ang="T10">
                <a:pos x="T4" y="T5"/>
              </a:cxn>
              <a:cxn ang="T11">
                <a:pos x="T6" y="T7"/>
              </a:cxn>
            </a:cxnLst>
            <a:rect l="T12" t="T13" r="T14" b="T15"/>
            <a:pathLst>
              <a:path w="1448" h="1253">
                <a:moveTo>
                  <a:pt x="723" y="0"/>
                </a:moveTo>
                <a:lnTo>
                  <a:pt x="1448" y="1253"/>
                </a:lnTo>
                <a:lnTo>
                  <a:pt x="0" y="1253"/>
                </a:lnTo>
                <a:lnTo>
                  <a:pt x="723" y="0"/>
                </a:lnTo>
                <a:close/>
              </a:path>
            </a:pathLst>
          </a:custGeom>
          <a:noFill/>
          <a:ln w="15875">
            <a:solidFill>
              <a:srgbClr val="000000"/>
            </a:solidFill>
            <a:round/>
            <a:headEnd/>
            <a:tailEnd/>
          </a:ln>
        </p:spPr>
        <p:txBody>
          <a:bodyPr/>
          <a:lstStyle/>
          <a:p>
            <a:endParaRPr lang="en-US"/>
          </a:p>
        </p:txBody>
      </p:sp>
      <p:sp>
        <p:nvSpPr>
          <p:cNvPr id="14" name="Freeform 122"/>
          <p:cNvSpPr>
            <a:spLocks/>
          </p:cNvSpPr>
          <p:nvPr/>
        </p:nvSpPr>
        <p:spPr bwMode="auto">
          <a:xfrm>
            <a:off x="1741488" y="2533650"/>
            <a:ext cx="2403475" cy="647700"/>
          </a:xfrm>
          <a:custGeom>
            <a:avLst/>
            <a:gdLst>
              <a:gd name="T0" fmla="*/ 2147483647 w 1783"/>
              <a:gd name="T1" fmla="*/ 2147483647 h 406"/>
              <a:gd name="T2" fmla="*/ 2147483647 w 1783"/>
              <a:gd name="T3" fmla="*/ 2147483647 h 406"/>
              <a:gd name="T4" fmla="*/ 2147483647 w 1783"/>
              <a:gd name="T5" fmla="*/ 2147483647 h 406"/>
              <a:gd name="T6" fmla="*/ 2147483647 w 1783"/>
              <a:gd name="T7" fmla="*/ 2147483647 h 406"/>
              <a:gd name="T8" fmla="*/ 2147483647 w 1783"/>
              <a:gd name="T9" fmla="*/ 2147483647 h 406"/>
              <a:gd name="T10" fmla="*/ 2147483647 w 1783"/>
              <a:gd name="T11" fmla="*/ 2147483647 h 406"/>
              <a:gd name="T12" fmla="*/ 2147483647 w 1783"/>
              <a:gd name="T13" fmla="*/ 2147483647 h 406"/>
              <a:gd name="T14" fmla="*/ 2147483647 w 1783"/>
              <a:gd name="T15" fmla="*/ 2147483647 h 406"/>
              <a:gd name="T16" fmla="*/ 2147483647 w 1783"/>
              <a:gd name="T17" fmla="*/ 2147483647 h 406"/>
              <a:gd name="T18" fmla="*/ 2147483647 w 1783"/>
              <a:gd name="T19" fmla="*/ 2147483647 h 406"/>
              <a:gd name="T20" fmla="*/ 2147483647 w 1783"/>
              <a:gd name="T21" fmla="*/ 2147483647 h 406"/>
              <a:gd name="T22" fmla="*/ 2147483647 w 1783"/>
              <a:gd name="T23" fmla="*/ 0 h 406"/>
              <a:gd name="T24" fmla="*/ 2147483647 w 1783"/>
              <a:gd name="T25" fmla="*/ 2147483647 h 406"/>
              <a:gd name="T26" fmla="*/ 2147483647 w 1783"/>
              <a:gd name="T27" fmla="*/ 2147483647 h 406"/>
              <a:gd name="T28" fmla="*/ 2147483647 w 1783"/>
              <a:gd name="T29" fmla="*/ 2147483647 h 406"/>
              <a:gd name="T30" fmla="*/ 2147483647 w 1783"/>
              <a:gd name="T31" fmla="*/ 2147483647 h 406"/>
              <a:gd name="T32" fmla="*/ 2147483647 w 1783"/>
              <a:gd name="T33" fmla="*/ 2147483647 h 406"/>
              <a:gd name="T34" fmla="*/ 2147483647 w 1783"/>
              <a:gd name="T35" fmla="*/ 2147483647 h 406"/>
              <a:gd name="T36" fmla="*/ 2147483647 w 1783"/>
              <a:gd name="T37" fmla="*/ 2147483647 h 406"/>
              <a:gd name="T38" fmla="*/ 2147483647 w 1783"/>
              <a:gd name="T39" fmla="*/ 2147483647 h 406"/>
              <a:gd name="T40" fmla="*/ 2147483647 w 1783"/>
              <a:gd name="T41" fmla="*/ 2147483647 h 406"/>
              <a:gd name="T42" fmla="*/ 2147483647 w 1783"/>
              <a:gd name="T43" fmla="*/ 2147483647 h 406"/>
              <a:gd name="T44" fmla="*/ 2147483647 w 1783"/>
              <a:gd name="T45" fmla="*/ 2147483647 h 406"/>
              <a:gd name="T46" fmla="*/ 2147483647 w 1783"/>
              <a:gd name="T47" fmla="*/ 2147483647 h 406"/>
              <a:gd name="T48" fmla="*/ 2147483647 w 1783"/>
              <a:gd name="T49" fmla="*/ 2147483647 h 406"/>
              <a:gd name="T50" fmla="*/ 2147483647 w 1783"/>
              <a:gd name="T51" fmla="*/ 2147483647 h 406"/>
              <a:gd name="T52" fmla="*/ 2147483647 w 1783"/>
              <a:gd name="T53" fmla="*/ 2147483647 h 406"/>
              <a:gd name="T54" fmla="*/ 2147483647 w 1783"/>
              <a:gd name="T55" fmla="*/ 2147483647 h 406"/>
              <a:gd name="T56" fmla="*/ 2147483647 w 1783"/>
              <a:gd name="T57" fmla="*/ 2147483647 h 406"/>
              <a:gd name="T58" fmla="*/ 2147483647 w 1783"/>
              <a:gd name="T59" fmla="*/ 2147483647 h 406"/>
              <a:gd name="T60" fmla="*/ 2147483647 w 1783"/>
              <a:gd name="T61" fmla="*/ 2147483647 h 406"/>
              <a:gd name="T62" fmla="*/ 2147483647 w 1783"/>
              <a:gd name="T63" fmla="*/ 2147483647 h 406"/>
              <a:gd name="T64" fmla="*/ 2147483647 w 1783"/>
              <a:gd name="T65" fmla="*/ 2147483647 h 406"/>
              <a:gd name="T66" fmla="*/ 2147483647 w 1783"/>
              <a:gd name="T67" fmla="*/ 2147483647 h 406"/>
              <a:gd name="T68" fmla="*/ 2147483647 w 1783"/>
              <a:gd name="T69" fmla="*/ 2147483647 h 406"/>
              <a:gd name="T70" fmla="*/ 2147483647 w 1783"/>
              <a:gd name="T71" fmla="*/ 2147483647 h 406"/>
              <a:gd name="T72" fmla="*/ 2147483647 w 1783"/>
              <a:gd name="T73" fmla="*/ 2147483647 h 406"/>
              <a:gd name="T74" fmla="*/ 2147483647 w 1783"/>
              <a:gd name="T75" fmla="*/ 2147483647 h 406"/>
              <a:gd name="T76" fmla="*/ 2147483647 w 1783"/>
              <a:gd name="T77" fmla="*/ 2147483647 h 406"/>
              <a:gd name="T78" fmla="*/ 2147483647 w 1783"/>
              <a:gd name="T79" fmla="*/ 2147483647 h 406"/>
              <a:gd name="T80" fmla="*/ 2147483647 w 1783"/>
              <a:gd name="T81" fmla="*/ 2147483647 h 406"/>
              <a:gd name="T82" fmla="*/ 2147483647 w 1783"/>
              <a:gd name="T83" fmla="*/ 2147483647 h 406"/>
              <a:gd name="T84" fmla="*/ 2147483647 w 1783"/>
              <a:gd name="T85" fmla="*/ 2147483647 h 406"/>
              <a:gd name="T86" fmla="*/ 2147483647 w 1783"/>
              <a:gd name="T87" fmla="*/ 2147483647 h 406"/>
              <a:gd name="T88" fmla="*/ 2147483647 w 1783"/>
              <a:gd name="T89" fmla="*/ 2147483647 h 406"/>
              <a:gd name="T90" fmla="*/ 2147483647 w 1783"/>
              <a:gd name="T91" fmla="*/ 2147483647 h 406"/>
              <a:gd name="T92" fmla="*/ 2147483647 w 1783"/>
              <a:gd name="T93" fmla="*/ 2147483647 h 406"/>
              <a:gd name="T94" fmla="*/ 2147483647 w 1783"/>
              <a:gd name="T95" fmla="*/ 2147483647 h 406"/>
              <a:gd name="T96" fmla="*/ 2147483647 w 1783"/>
              <a:gd name="T97" fmla="*/ 2147483647 h 406"/>
              <a:gd name="T98" fmla="*/ 2147483647 w 1783"/>
              <a:gd name="T99" fmla="*/ 2147483647 h 406"/>
              <a:gd name="T100" fmla="*/ 2147483647 w 1783"/>
              <a:gd name="T101" fmla="*/ 2147483647 h 406"/>
              <a:gd name="T102" fmla="*/ 2147483647 w 1783"/>
              <a:gd name="T103" fmla="*/ 2147483647 h 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3"/>
              <a:gd name="T157" fmla="*/ 0 h 406"/>
              <a:gd name="T158" fmla="*/ 1783 w 1783"/>
              <a:gd name="T159" fmla="*/ 406 h 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3" h="406">
                <a:moveTo>
                  <a:pt x="602" y="87"/>
                </a:moveTo>
                <a:lnTo>
                  <a:pt x="572" y="90"/>
                </a:lnTo>
                <a:lnTo>
                  <a:pt x="536" y="95"/>
                </a:lnTo>
                <a:lnTo>
                  <a:pt x="494" y="104"/>
                </a:lnTo>
                <a:lnTo>
                  <a:pt x="449" y="113"/>
                </a:lnTo>
                <a:lnTo>
                  <a:pt x="400" y="124"/>
                </a:lnTo>
                <a:lnTo>
                  <a:pt x="350" y="136"/>
                </a:lnTo>
                <a:lnTo>
                  <a:pt x="299" y="147"/>
                </a:lnTo>
                <a:lnTo>
                  <a:pt x="249" y="160"/>
                </a:lnTo>
                <a:lnTo>
                  <a:pt x="200" y="173"/>
                </a:lnTo>
                <a:lnTo>
                  <a:pt x="153" y="185"/>
                </a:lnTo>
                <a:lnTo>
                  <a:pt x="111" y="195"/>
                </a:lnTo>
                <a:lnTo>
                  <a:pt x="75" y="205"/>
                </a:lnTo>
                <a:lnTo>
                  <a:pt x="44" y="213"/>
                </a:lnTo>
                <a:lnTo>
                  <a:pt x="21" y="219"/>
                </a:lnTo>
                <a:lnTo>
                  <a:pt x="6" y="223"/>
                </a:lnTo>
                <a:lnTo>
                  <a:pt x="0" y="225"/>
                </a:lnTo>
                <a:lnTo>
                  <a:pt x="2" y="225"/>
                </a:lnTo>
                <a:lnTo>
                  <a:pt x="6" y="222"/>
                </a:lnTo>
                <a:lnTo>
                  <a:pt x="12" y="219"/>
                </a:lnTo>
                <a:lnTo>
                  <a:pt x="21" y="215"/>
                </a:lnTo>
                <a:lnTo>
                  <a:pt x="31" y="209"/>
                </a:lnTo>
                <a:lnTo>
                  <a:pt x="45" y="203"/>
                </a:lnTo>
                <a:lnTo>
                  <a:pt x="60" y="196"/>
                </a:lnTo>
                <a:lnTo>
                  <a:pt x="78" y="187"/>
                </a:lnTo>
                <a:lnTo>
                  <a:pt x="97" y="179"/>
                </a:lnTo>
                <a:lnTo>
                  <a:pt x="120" y="170"/>
                </a:lnTo>
                <a:lnTo>
                  <a:pt x="143" y="160"/>
                </a:lnTo>
                <a:lnTo>
                  <a:pt x="169" y="150"/>
                </a:lnTo>
                <a:lnTo>
                  <a:pt x="197" y="140"/>
                </a:lnTo>
                <a:lnTo>
                  <a:pt x="227" y="128"/>
                </a:lnTo>
                <a:lnTo>
                  <a:pt x="257" y="118"/>
                </a:lnTo>
                <a:lnTo>
                  <a:pt x="290" y="107"/>
                </a:lnTo>
                <a:lnTo>
                  <a:pt x="325" y="95"/>
                </a:lnTo>
                <a:lnTo>
                  <a:pt x="361" y="85"/>
                </a:lnTo>
                <a:lnTo>
                  <a:pt x="400" y="75"/>
                </a:lnTo>
                <a:lnTo>
                  <a:pt x="439" y="65"/>
                </a:lnTo>
                <a:lnTo>
                  <a:pt x="480" y="55"/>
                </a:lnTo>
                <a:lnTo>
                  <a:pt x="523" y="46"/>
                </a:lnTo>
                <a:lnTo>
                  <a:pt x="566" y="38"/>
                </a:lnTo>
                <a:lnTo>
                  <a:pt x="611" y="29"/>
                </a:lnTo>
                <a:lnTo>
                  <a:pt x="657" y="22"/>
                </a:lnTo>
                <a:lnTo>
                  <a:pt x="703" y="16"/>
                </a:lnTo>
                <a:lnTo>
                  <a:pt x="752" y="10"/>
                </a:lnTo>
                <a:lnTo>
                  <a:pt x="802" y="6"/>
                </a:lnTo>
                <a:lnTo>
                  <a:pt x="852" y="3"/>
                </a:lnTo>
                <a:lnTo>
                  <a:pt x="903" y="2"/>
                </a:lnTo>
                <a:lnTo>
                  <a:pt x="955" y="0"/>
                </a:lnTo>
                <a:lnTo>
                  <a:pt x="1008" y="2"/>
                </a:lnTo>
                <a:lnTo>
                  <a:pt x="1096" y="6"/>
                </a:lnTo>
                <a:lnTo>
                  <a:pt x="1180" y="15"/>
                </a:lnTo>
                <a:lnTo>
                  <a:pt x="1259" y="28"/>
                </a:lnTo>
                <a:lnTo>
                  <a:pt x="1333" y="41"/>
                </a:lnTo>
                <a:lnTo>
                  <a:pt x="1402" y="58"/>
                </a:lnTo>
                <a:lnTo>
                  <a:pt x="1466" y="75"/>
                </a:lnTo>
                <a:lnTo>
                  <a:pt x="1525" y="94"/>
                </a:lnTo>
                <a:lnTo>
                  <a:pt x="1577" y="113"/>
                </a:lnTo>
                <a:lnTo>
                  <a:pt x="1624" y="131"/>
                </a:lnTo>
                <a:lnTo>
                  <a:pt x="1665" y="150"/>
                </a:lnTo>
                <a:lnTo>
                  <a:pt x="1701" y="166"/>
                </a:lnTo>
                <a:lnTo>
                  <a:pt x="1730" y="182"/>
                </a:lnTo>
                <a:lnTo>
                  <a:pt x="1753" y="193"/>
                </a:lnTo>
                <a:lnTo>
                  <a:pt x="1770" y="203"/>
                </a:lnTo>
                <a:lnTo>
                  <a:pt x="1780" y="209"/>
                </a:lnTo>
                <a:lnTo>
                  <a:pt x="1783" y="212"/>
                </a:lnTo>
                <a:lnTo>
                  <a:pt x="1780" y="210"/>
                </a:lnTo>
                <a:lnTo>
                  <a:pt x="1772" y="208"/>
                </a:lnTo>
                <a:lnTo>
                  <a:pt x="1757" y="203"/>
                </a:lnTo>
                <a:lnTo>
                  <a:pt x="1738" y="197"/>
                </a:lnTo>
                <a:lnTo>
                  <a:pt x="1717" y="192"/>
                </a:lnTo>
                <a:lnTo>
                  <a:pt x="1689" y="185"/>
                </a:lnTo>
                <a:lnTo>
                  <a:pt x="1660" y="176"/>
                </a:lnTo>
                <a:lnTo>
                  <a:pt x="1629" y="169"/>
                </a:lnTo>
                <a:lnTo>
                  <a:pt x="1594" y="163"/>
                </a:lnTo>
                <a:lnTo>
                  <a:pt x="1559" y="156"/>
                </a:lnTo>
                <a:lnTo>
                  <a:pt x="1522" y="151"/>
                </a:lnTo>
                <a:lnTo>
                  <a:pt x="1486" y="147"/>
                </a:lnTo>
                <a:lnTo>
                  <a:pt x="1448" y="144"/>
                </a:lnTo>
                <a:lnTo>
                  <a:pt x="1412" y="144"/>
                </a:lnTo>
                <a:lnTo>
                  <a:pt x="1376" y="147"/>
                </a:lnTo>
                <a:lnTo>
                  <a:pt x="1343" y="151"/>
                </a:lnTo>
                <a:lnTo>
                  <a:pt x="1310" y="159"/>
                </a:lnTo>
                <a:lnTo>
                  <a:pt x="1276" y="166"/>
                </a:lnTo>
                <a:lnTo>
                  <a:pt x="1246" y="174"/>
                </a:lnTo>
                <a:lnTo>
                  <a:pt x="1216" y="185"/>
                </a:lnTo>
                <a:lnTo>
                  <a:pt x="1187" y="193"/>
                </a:lnTo>
                <a:lnTo>
                  <a:pt x="1160" y="203"/>
                </a:lnTo>
                <a:lnTo>
                  <a:pt x="1135" y="213"/>
                </a:lnTo>
                <a:lnTo>
                  <a:pt x="1112" y="223"/>
                </a:lnTo>
                <a:lnTo>
                  <a:pt x="1090" y="233"/>
                </a:lnTo>
                <a:lnTo>
                  <a:pt x="1071" y="242"/>
                </a:lnTo>
                <a:lnTo>
                  <a:pt x="1054" y="249"/>
                </a:lnTo>
                <a:lnTo>
                  <a:pt x="1041" y="256"/>
                </a:lnTo>
                <a:lnTo>
                  <a:pt x="1030" y="262"/>
                </a:lnTo>
                <a:lnTo>
                  <a:pt x="1022" y="267"/>
                </a:lnTo>
                <a:lnTo>
                  <a:pt x="1017" y="269"/>
                </a:lnTo>
                <a:lnTo>
                  <a:pt x="1015" y="271"/>
                </a:lnTo>
                <a:lnTo>
                  <a:pt x="1017" y="269"/>
                </a:lnTo>
                <a:lnTo>
                  <a:pt x="1020" y="265"/>
                </a:lnTo>
                <a:lnTo>
                  <a:pt x="1025" y="258"/>
                </a:lnTo>
                <a:lnTo>
                  <a:pt x="1032" y="249"/>
                </a:lnTo>
                <a:lnTo>
                  <a:pt x="1043" y="238"/>
                </a:lnTo>
                <a:lnTo>
                  <a:pt x="1054" y="226"/>
                </a:lnTo>
                <a:lnTo>
                  <a:pt x="1067" y="212"/>
                </a:lnTo>
                <a:lnTo>
                  <a:pt x="1083" y="197"/>
                </a:lnTo>
                <a:lnTo>
                  <a:pt x="1100" y="183"/>
                </a:lnTo>
                <a:lnTo>
                  <a:pt x="1119" y="169"/>
                </a:lnTo>
                <a:lnTo>
                  <a:pt x="1139" y="153"/>
                </a:lnTo>
                <a:lnTo>
                  <a:pt x="1162" y="138"/>
                </a:lnTo>
                <a:lnTo>
                  <a:pt x="1187" y="124"/>
                </a:lnTo>
                <a:lnTo>
                  <a:pt x="1213" y="113"/>
                </a:lnTo>
                <a:lnTo>
                  <a:pt x="1240" y="101"/>
                </a:lnTo>
                <a:lnTo>
                  <a:pt x="1269" y="91"/>
                </a:lnTo>
                <a:lnTo>
                  <a:pt x="1259" y="90"/>
                </a:lnTo>
                <a:lnTo>
                  <a:pt x="1249" y="88"/>
                </a:lnTo>
                <a:lnTo>
                  <a:pt x="1239" y="88"/>
                </a:lnTo>
                <a:lnTo>
                  <a:pt x="1227" y="87"/>
                </a:lnTo>
                <a:lnTo>
                  <a:pt x="1216" y="85"/>
                </a:lnTo>
                <a:lnTo>
                  <a:pt x="1203" y="85"/>
                </a:lnTo>
                <a:lnTo>
                  <a:pt x="1190" y="85"/>
                </a:lnTo>
                <a:lnTo>
                  <a:pt x="1175" y="85"/>
                </a:lnTo>
                <a:lnTo>
                  <a:pt x="1161" y="87"/>
                </a:lnTo>
                <a:lnTo>
                  <a:pt x="1145" y="88"/>
                </a:lnTo>
                <a:lnTo>
                  <a:pt x="1128" y="90"/>
                </a:lnTo>
                <a:lnTo>
                  <a:pt x="1110" y="91"/>
                </a:lnTo>
                <a:lnTo>
                  <a:pt x="1093" y="94"/>
                </a:lnTo>
                <a:lnTo>
                  <a:pt x="1073" y="97"/>
                </a:lnTo>
                <a:lnTo>
                  <a:pt x="1053" y="101"/>
                </a:lnTo>
                <a:lnTo>
                  <a:pt x="1032" y="105"/>
                </a:lnTo>
                <a:lnTo>
                  <a:pt x="1004" y="114"/>
                </a:lnTo>
                <a:lnTo>
                  <a:pt x="970" y="124"/>
                </a:lnTo>
                <a:lnTo>
                  <a:pt x="936" y="138"/>
                </a:lnTo>
                <a:lnTo>
                  <a:pt x="900" y="153"/>
                </a:lnTo>
                <a:lnTo>
                  <a:pt x="862" y="170"/>
                </a:lnTo>
                <a:lnTo>
                  <a:pt x="823" y="189"/>
                </a:lnTo>
                <a:lnTo>
                  <a:pt x="786" y="208"/>
                </a:lnTo>
                <a:lnTo>
                  <a:pt x="750" y="225"/>
                </a:lnTo>
                <a:lnTo>
                  <a:pt x="715" y="244"/>
                </a:lnTo>
                <a:lnTo>
                  <a:pt x="682" y="261"/>
                </a:lnTo>
                <a:lnTo>
                  <a:pt x="653" y="277"/>
                </a:lnTo>
                <a:lnTo>
                  <a:pt x="627" y="291"/>
                </a:lnTo>
                <a:lnTo>
                  <a:pt x="605" y="303"/>
                </a:lnTo>
                <a:lnTo>
                  <a:pt x="589" y="313"/>
                </a:lnTo>
                <a:lnTo>
                  <a:pt x="579" y="318"/>
                </a:lnTo>
                <a:lnTo>
                  <a:pt x="576" y="320"/>
                </a:lnTo>
                <a:lnTo>
                  <a:pt x="578" y="318"/>
                </a:lnTo>
                <a:lnTo>
                  <a:pt x="581" y="313"/>
                </a:lnTo>
                <a:lnTo>
                  <a:pt x="588" y="305"/>
                </a:lnTo>
                <a:lnTo>
                  <a:pt x="597" y="295"/>
                </a:lnTo>
                <a:lnTo>
                  <a:pt x="608" y="282"/>
                </a:lnTo>
                <a:lnTo>
                  <a:pt x="624" y="268"/>
                </a:lnTo>
                <a:lnTo>
                  <a:pt x="641" y="252"/>
                </a:lnTo>
                <a:lnTo>
                  <a:pt x="661" y="233"/>
                </a:lnTo>
                <a:lnTo>
                  <a:pt x="686" y="215"/>
                </a:lnTo>
                <a:lnTo>
                  <a:pt x="712" y="195"/>
                </a:lnTo>
                <a:lnTo>
                  <a:pt x="742" y="174"/>
                </a:lnTo>
                <a:lnTo>
                  <a:pt x="776" y="154"/>
                </a:lnTo>
                <a:lnTo>
                  <a:pt x="812" y="133"/>
                </a:lnTo>
                <a:lnTo>
                  <a:pt x="852" y="113"/>
                </a:lnTo>
                <a:lnTo>
                  <a:pt x="895" y="92"/>
                </a:lnTo>
                <a:lnTo>
                  <a:pt x="943" y="74"/>
                </a:lnTo>
                <a:lnTo>
                  <a:pt x="930" y="74"/>
                </a:lnTo>
                <a:lnTo>
                  <a:pt x="917" y="72"/>
                </a:lnTo>
                <a:lnTo>
                  <a:pt x="903" y="72"/>
                </a:lnTo>
                <a:lnTo>
                  <a:pt x="890" y="72"/>
                </a:lnTo>
                <a:lnTo>
                  <a:pt x="875" y="74"/>
                </a:lnTo>
                <a:lnTo>
                  <a:pt x="862" y="74"/>
                </a:lnTo>
                <a:lnTo>
                  <a:pt x="848" y="75"/>
                </a:lnTo>
                <a:lnTo>
                  <a:pt x="835" y="75"/>
                </a:lnTo>
                <a:lnTo>
                  <a:pt x="820" y="77"/>
                </a:lnTo>
                <a:lnTo>
                  <a:pt x="806" y="79"/>
                </a:lnTo>
                <a:lnTo>
                  <a:pt x="790" y="81"/>
                </a:lnTo>
                <a:lnTo>
                  <a:pt x="776" y="84"/>
                </a:lnTo>
                <a:lnTo>
                  <a:pt x="760" y="87"/>
                </a:lnTo>
                <a:lnTo>
                  <a:pt x="744" y="90"/>
                </a:lnTo>
                <a:lnTo>
                  <a:pt x="728" y="94"/>
                </a:lnTo>
                <a:lnTo>
                  <a:pt x="712" y="98"/>
                </a:lnTo>
                <a:lnTo>
                  <a:pt x="679" y="110"/>
                </a:lnTo>
                <a:lnTo>
                  <a:pt x="641" y="124"/>
                </a:lnTo>
                <a:lnTo>
                  <a:pt x="598" y="144"/>
                </a:lnTo>
                <a:lnTo>
                  <a:pt x="553" y="166"/>
                </a:lnTo>
                <a:lnTo>
                  <a:pt x="507" y="190"/>
                </a:lnTo>
                <a:lnTo>
                  <a:pt x="458" y="216"/>
                </a:lnTo>
                <a:lnTo>
                  <a:pt x="410" y="242"/>
                </a:lnTo>
                <a:lnTo>
                  <a:pt x="363" y="269"/>
                </a:lnTo>
                <a:lnTo>
                  <a:pt x="318" y="295"/>
                </a:lnTo>
                <a:lnTo>
                  <a:pt x="275" y="321"/>
                </a:lnTo>
                <a:lnTo>
                  <a:pt x="236" y="344"/>
                </a:lnTo>
                <a:lnTo>
                  <a:pt x="202" y="364"/>
                </a:lnTo>
                <a:lnTo>
                  <a:pt x="174" y="382"/>
                </a:lnTo>
                <a:lnTo>
                  <a:pt x="153" y="395"/>
                </a:lnTo>
                <a:lnTo>
                  <a:pt x="139" y="403"/>
                </a:lnTo>
                <a:lnTo>
                  <a:pt x="135" y="406"/>
                </a:lnTo>
                <a:lnTo>
                  <a:pt x="137" y="405"/>
                </a:lnTo>
                <a:lnTo>
                  <a:pt x="143" y="397"/>
                </a:lnTo>
                <a:lnTo>
                  <a:pt x="155" y="387"/>
                </a:lnTo>
                <a:lnTo>
                  <a:pt x="169" y="374"/>
                </a:lnTo>
                <a:lnTo>
                  <a:pt x="188" y="359"/>
                </a:lnTo>
                <a:lnTo>
                  <a:pt x="211" y="340"/>
                </a:lnTo>
                <a:lnTo>
                  <a:pt x="237" y="318"/>
                </a:lnTo>
                <a:lnTo>
                  <a:pt x="266" y="295"/>
                </a:lnTo>
                <a:lnTo>
                  <a:pt x="299" y="271"/>
                </a:lnTo>
                <a:lnTo>
                  <a:pt x="334" y="245"/>
                </a:lnTo>
                <a:lnTo>
                  <a:pt x="373" y="219"/>
                </a:lnTo>
                <a:lnTo>
                  <a:pt x="415" y="192"/>
                </a:lnTo>
                <a:lnTo>
                  <a:pt x="458" y="164"/>
                </a:lnTo>
                <a:lnTo>
                  <a:pt x="504" y="138"/>
                </a:lnTo>
                <a:lnTo>
                  <a:pt x="552" y="111"/>
                </a:lnTo>
                <a:lnTo>
                  <a:pt x="602" y="87"/>
                </a:lnTo>
                <a:close/>
              </a:path>
            </a:pathLst>
          </a:custGeom>
          <a:solidFill>
            <a:srgbClr val="00CC00"/>
          </a:solidFill>
          <a:ln w="9525">
            <a:noFill/>
            <a:round/>
            <a:headEnd/>
            <a:tailEnd/>
          </a:ln>
        </p:spPr>
        <p:txBody>
          <a:bodyPr/>
          <a:lstStyle/>
          <a:p>
            <a:endParaRPr lang="en-US"/>
          </a:p>
        </p:txBody>
      </p:sp>
      <p:sp>
        <p:nvSpPr>
          <p:cNvPr id="15" name="Freeform 123"/>
          <p:cNvSpPr>
            <a:spLocks/>
          </p:cNvSpPr>
          <p:nvPr/>
        </p:nvSpPr>
        <p:spPr bwMode="auto">
          <a:xfrm>
            <a:off x="1824038" y="2811463"/>
            <a:ext cx="2238375" cy="277812"/>
          </a:xfrm>
          <a:custGeom>
            <a:avLst/>
            <a:gdLst>
              <a:gd name="T0" fmla="*/ 2147483647 w 1312"/>
              <a:gd name="T1" fmla="*/ 2147483647 h 152"/>
              <a:gd name="T2" fmla="*/ 2147483647 w 1312"/>
              <a:gd name="T3" fmla="*/ 2147483647 h 152"/>
              <a:gd name="T4" fmla="*/ 2147483647 w 1312"/>
              <a:gd name="T5" fmla="*/ 2147483647 h 152"/>
              <a:gd name="T6" fmla="*/ 2147483647 w 1312"/>
              <a:gd name="T7" fmla="*/ 2147483647 h 152"/>
              <a:gd name="T8" fmla="*/ 2147483647 w 1312"/>
              <a:gd name="T9" fmla="*/ 2147483647 h 152"/>
              <a:gd name="T10" fmla="*/ 2147483647 w 1312"/>
              <a:gd name="T11" fmla="*/ 2147483647 h 152"/>
              <a:gd name="T12" fmla="*/ 2147483647 w 1312"/>
              <a:gd name="T13" fmla="*/ 2147483647 h 152"/>
              <a:gd name="T14" fmla="*/ 2147483647 w 1312"/>
              <a:gd name="T15" fmla="*/ 2147483647 h 152"/>
              <a:gd name="T16" fmla="*/ 2147483647 w 1312"/>
              <a:gd name="T17" fmla="*/ 2147483647 h 152"/>
              <a:gd name="T18" fmla="*/ 2147483647 w 1312"/>
              <a:gd name="T19" fmla="*/ 2147483647 h 152"/>
              <a:gd name="T20" fmla="*/ 2147483647 w 1312"/>
              <a:gd name="T21" fmla="*/ 2147483647 h 152"/>
              <a:gd name="T22" fmla="*/ 2147483647 w 1312"/>
              <a:gd name="T23" fmla="*/ 2147483647 h 152"/>
              <a:gd name="T24" fmla="*/ 2147483647 w 1312"/>
              <a:gd name="T25" fmla="*/ 2147483647 h 152"/>
              <a:gd name="T26" fmla="*/ 2147483647 w 1312"/>
              <a:gd name="T27" fmla="*/ 2147483647 h 152"/>
              <a:gd name="T28" fmla="*/ 2147483647 w 1312"/>
              <a:gd name="T29" fmla="*/ 2147483647 h 152"/>
              <a:gd name="T30" fmla="*/ 2147483647 w 1312"/>
              <a:gd name="T31" fmla="*/ 2147483647 h 152"/>
              <a:gd name="T32" fmla="*/ 2147483647 w 1312"/>
              <a:gd name="T33" fmla="*/ 2147483647 h 152"/>
              <a:gd name="T34" fmla="*/ 2147483647 w 1312"/>
              <a:gd name="T35" fmla="*/ 2147483647 h 152"/>
              <a:gd name="T36" fmla="*/ 2147483647 w 1312"/>
              <a:gd name="T37" fmla="*/ 2147483647 h 152"/>
              <a:gd name="T38" fmla="*/ 2147483647 w 1312"/>
              <a:gd name="T39" fmla="*/ 2147483647 h 152"/>
              <a:gd name="T40" fmla="*/ 2147483647 w 1312"/>
              <a:gd name="T41" fmla="*/ 2147483647 h 152"/>
              <a:gd name="T42" fmla="*/ 2147483647 w 1312"/>
              <a:gd name="T43" fmla="*/ 2147483647 h 152"/>
              <a:gd name="T44" fmla="*/ 2147483647 w 1312"/>
              <a:gd name="T45" fmla="*/ 2147483647 h 152"/>
              <a:gd name="T46" fmla="*/ 2147483647 w 1312"/>
              <a:gd name="T47" fmla="*/ 2147483647 h 152"/>
              <a:gd name="T48" fmla="*/ 2147483647 w 1312"/>
              <a:gd name="T49" fmla="*/ 2147483647 h 152"/>
              <a:gd name="T50" fmla="*/ 2147483647 w 1312"/>
              <a:gd name="T51" fmla="*/ 2147483647 h 152"/>
              <a:gd name="T52" fmla="*/ 2147483647 w 1312"/>
              <a:gd name="T53" fmla="*/ 2147483647 h 152"/>
              <a:gd name="T54" fmla="*/ 2147483647 w 1312"/>
              <a:gd name="T55" fmla="*/ 2147483647 h 152"/>
              <a:gd name="T56" fmla="*/ 2147483647 w 1312"/>
              <a:gd name="T57" fmla="*/ 2147483647 h 152"/>
              <a:gd name="T58" fmla="*/ 2147483647 w 1312"/>
              <a:gd name="T59" fmla="*/ 2147483647 h 152"/>
              <a:gd name="T60" fmla="*/ 2147483647 w 1312"/>
              <a:gd name="T61" fmla="*/ 2147483647 h 152"/>
              <a:gd name="T62" fmla="*/ 2147483647 w 1312"/>
              <a:gd name="T63" fmla="*/ 2147483647 h 152"/>
              <a:gd name="T64" fmla="*/ 2147483647 w 1312"/>
              <a:gd name="T65" fmla="*/ 2147483647 h 152"/>
              <a:gd name="T66" fmla="*/ 2147483647 w 1312"/>
              <a:gd name="T67" fmla="*/ 2147483647 h 152"/>
              <a:gd name="T68" fmla="*/ 0 w 1312"/>
              <a:gd name="T69" fmla="*/ 2147483647 h 152"/>
              <a:gd name="T70" fmla="*/ 2147483647 w 1312"/>
              <a:gd name="T71" fmla="*/ 2147483647 h 152"/>
              <a:gd name="T72" fmla="*/ 2147483647 w 1312"/>
              <a:gd name="T73" fmla="*/ 2147483647 h 152"/>
              <a:gd name="T74" fmla="*/ 2147483647 w 1312"/>
              <a:gd name="T75" fmla="*/ 2147483647 h 152"/>
              <a:gd name="T76" fmla="*/ 2147483647 w 1312"/>
              <a:gd name="T77" fmla="*/ 2147483647 h 152"/>
              <a:gd name="T78" fmla="*/ 2147483647 w 1312"/>
              <a:gd name="T79" fmla="*/ 2147483647 h 152"/>
              <a:gd name="T80" fmla="*/ 2147483647 w 1312"/>
              <a:gd name="T81" fmla="*/ 2147483647 h 152"/>
              <a:gd name="T82" fmla="*/ 2147483647 w 1312"/>
              <a:gd name="T83" fmla="*/ 2147483647 h 152"/>
              <a:gd name="T84" fmla="*/ 2147483647 w 1312"/>
              <a:gd name="T85" fmla="*/ 2147483647 h 152"/>
              <a:gd name="T86" fmla="*/ 2147483647 w 1312"/>
              <a:gd name="T87" fmla="*/ 2147483647 h 152"/>
              <a:gd name="T88" fmla="*/ 2147483647 w 1312"/>
              <a:gd name="T89" fmla="*/ 2147483647 h 152"/>
              <a:gd name="T90" fmla="*/ 2147483647 w 1312"/>
              <a:gd name="T91" fmla="*/ 2147483647 h 152"/>
              <a:gd name="T92" fmla="*/ 2147483647 w 1312"/>
              <a:gd name="T93" fmla="*/ 2147483647 h 152"/>
              <a:gd name="T94" fmla="*/ 2147483647 w 1312"/>
              <a:gd name="T95" fmla="*/ 2147483647 h 152"/>
              <a:gd name="T96" fmla="*/ 2147483647 w 1312"/>
              <a:gd name="T97" fmla="*/ 2147483647 h 152"/>
              <a:gd name="T98" fmla="*/ 2147483647 w 1312"/>
              <a:gd name="T99" fmla="*/ 2147483647 h 152"/>
              <a:gd name="T100" fmla="*/ 2147483647 w 1312"/>
              <a:gd name="T101" fmla="*/ 2147483647 h 152"/>
              <a:gd name="T102" fmla="*/ 2147483647 w 1312"/>
              <a:gd name="T103" fmla="*/ 2147483647 h 152"/>
              <a:gd name="T104" fmla="*/ 2147483647 w 1312"/>
              <a:gd name="T105" fmla="*/ 2147483647 h 152"/>
              <a:gd name="T106" fmla="*/ 2147483647 w 1312"/>
              <a:gd name="T107" fmla="*/ 2147483647 h 152"/>
              <a:gd name="T108" fmla="*/ 2147483647 w 1312"/>
              <a:gd name="T109" fmla="*/ 2147483647 h 152"/>
              <a:gd name="T110" fmla="*/ 2147483647 w 1312"/>
              <a:gd name="T111" fmla="*/ 2147483647 h 152"/>
              <a:gd name="T112" fmla="*/ 2147483647 w 1312"/>
              <a:gd name="T113" fmla="*/ 2147483647 h 152"/>
              <a:gd name="T114" fmla="*/ 2147483647 w 1312"/>
              <a:gd name="T115" fmla="*/ 2147483647 h 152"/>
              <a:gd name="T116" fmla="*/ 2147483647 w 1312"/>
              <a:gd name="T117" fmla="*/ 214748364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2"/>
              <a:gd name="T178" fmla="*/ 0 h 152"/>
              <a:gd name="T179" fmla="*/ 1312 w 1312"/>
              <a:gd name="T180" fmla="*/ 152 h 1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2" h="152">
                <a:moveTo>
                  <a:pt x="1097" y="67"/>
                </a:moveTo>
                <a:lnTo>
                  <a:pt x="1077" y="66"/>
                </a:lnTo>
                <a:lnTo>
                  <a:pt x="1056" y="61"/>
                </a:lnTo>
                <a:lnTo>
                  <a:pt x="1038" y="59"/>
                </a:lnTo>
                <a:lnTo>
                  <a:pt x="1019" y="53"/>
                </a:lnTo>
                <a:lnTo>
                  <a:pt x="1001" y="47"/>
                </a:lnTo>
                <a:lnTo>
                  <a:pt x="984" y="40"/>
                </a:lnTo>
                <a:lnTo>
                  <a:pt x="968" y="33"/>
                </a:lnTo>
                <a:lnTo>
                  <a:pt x="952" y="24"/>
                </a:lnTo>
                <a:lnTo>
                  <a:pt x="952" y="23"/>
                </a:lnTo>
                <a:lnTo>
                  <a:pt x="952" y="24"/>
                </a:lnTo>
                <a:lnTo>
                  <a:pt x="951" y="24"/>
                </a:lnTo>
                <a:lnTo>
                  <a:pt x="937" y="40"/>
                </a:lnTo>
                <a:lnTo>
                  <a:pt x="924" y="51"/>
                </a:lnTo>
                <a:lnTo>
                  <a:pt x="911" y="60"/>
                </a:lnTo>
                <a:lnTo>
                  <a:pt x="896" y="66"/>
                </a:lnTo>
                <a:lnTo>
                  <a:pt x="879" y="69"/>
                </a:lnTo>
                <a:lnTo>
                  <a:pt x="857" y="70"/>
                </a:lnTo>
                <a:lnTo>
                  <a:pt x="833" y="69"/>
                </a:lnTo>
                <a:lnTo>
                  <a:pt x="801" y="67"/>
                </a:lnTo>
                <a:lnTo>
                  <a:pt x="781" y="64"/>
                </a:lnTo>
                <a:lnTo>
                  <a:pt x="762" y="61"/>
                </a:lnTo>
                <a:lnTo>
                  <a:pt x="742" y="57"/>
                </a:lnTo>
                <a:lnTo>
                  <a:pt x="724" y="51"/>
                </a:lnTo>
                <a:lnTo>
                  <a:pt x="706" y="46"/>
                </a:lnTo>
                <a:lnTo>
                  <a:pt x="688" y="38"/>
                </a:lnTo>
                <a:lnTo>
                  <a:pt x="672" y="31"/>
                </a:lnTo>
                <a:lnTo>
                  <a:pt x="656" y="23"/>
                </a:lnTo>
                <a:lnTo>
                  <a:pt x="656" y="21"/>
                </a:lnTo>
                <a:lnTo>
                  <a:pt x="656" y="20"/>
                </a:lnTo>
                <a:lnTo>
                  <a:pt x="656" y="21"/>
                </a:lnTo>
                <a:lnTo>
                  <a:pt x="655" y="21"/>
                </a:lnTo>
                <a:lnTo>
                  <a:pt x="654" y="21"/>
                </a:lnTo>
                <a:lnTo>
                  <a:pt x="655" y="21"/>
                </a:lnTo>
                <a:lnTo>
                  <a:pt x="655" y="23"/>
                </a:lnTo>
                <a:lnTo>
                  <a:pt x="638" y="38"/>
                </a:lnTo>
                <a:lnTo>
                  <a:pt x="617" y="53"/>
                </a:lnTo>
                <a:lnTo>
                  <a:pt x="593" y="66"/>
                </a:lnTo>
                <a:lnTo>
                  <a:pt x="567" y="74"/>
                </a:lnTo>
                <a:lnTo>
                  <a:pt x="538" y="82"/>
                </a:lnTo>
                <a:lnTo>
                  <a:pt x="508" y="87"/>
                </a:lnTo>
                <a:lnTo>
                  <a:pt x="476" y="89"/>
                </a:lnTo>
                <a:lnTo>
                  <a:pt x="441" y="87"/>
                </a:lnTo>
                <a:lnTo>
                  <a:pt x="421" y="86"/>
                </a:lnTo>
                <a:lnTo>
                  <a:pt x="402" y="82"/>
                </a:lnTo>
                <a:lnTo>
                  <a:pt x="382" y="79"/>
                </a:lnTo>
                <a:lnTo>
                  <a:pt x="365" y="73"/>
                </a:lnTo>
                <a:lnTo>
                  <a:pt x="346" y="67"/>
                </a:lnTo>
                <a:lnTo>
                  <a:pt x="329" y="60"/>
                </a:lnTo>
                <a:lnTo>
                  <a:pt x="313" y="53"/>
                </a:lnTo>
                <a:lnTo>
                  <a:pt x="297" y="44"/>
                </a:lnTo>
                <a:lnTo>
                  <a:pt x="298" y="44"/>
                </a:lnTo>
                <a:lnTo>
                  <a:pt x="298" y="43"/>
                </a:lnTo>
                <a:lnTo>
                  <a:pt x="297" y="43"/>
                </a:lnTo>
                <a:lnTo>
                  <a:pt x="297" y="44"/>
                </a:lnTo>
                <a:lnTo>
                  <a:pt x="296" y="44"/>
                </a:lnTo>
                <a:lnTo>
                  <a:pt x="296" y="43"/>
                </a:lnTo>
                <a:lnTo>
                  <a:pt x="296" y="44"/>
                </a:lnTo>
                <a:lnTo>
                  <a:pt x="297" y="44"/>
                </a:lnTo>
                <a:lnTo>
                  <a:pt x="283" y="60"/>
                </a:lnTo>
                <a:lnTo>
                  <a:pt x="270" y="71"/>
                </a:lnTo>
                <a:lnTo>
                  <a:pt x="255" y="80"/>
                </a:lnTo>
                <a:lnTo>
                  <a:pt x="241" y="86"/>
                </a:lnTo>
                <a:lnTo>
                  <a:pt x="223" y="89"/>
                </a:lnTo>
                <a:lnTo>
                  <a:pt x="203" y="90"/>
                </a:lnTo>
                <a:lnTo>
                  <a:pt x="177" y="89"/>
                </a:lnTo>
                <a:lnTo>
                  <a:pt x="147" y="87"/>
                </a:lnTo>
                <a:lnTo>
                  <a:pt x="127" y="84"/>
                </a:lnTo>
                <a:lnTo>
                  <a:pt x="106" y="82"/>
                </a:lnTo>
                <a:lnTo>
                  <a:pt x="86" y="77"/>
                </a:lnTo>
                <a:lnTo>
                  <a:pt x="67" y="71"/>
                </a:lnTo>
                <a:lnTo>
                  <a:pt x="49" y="66"/>
                </a:lnTo>
                <a:lnTo>
                  <a:pt x="31" y="59"/>
                </a:lnTo>
                <a:lnTo>
                  <a:pt x="15" y="50"/>
                </a:lnTo>
                <a:lnTo>
                  <a:pt x="0" y="41"/>
                </a:lnTo>
                <a:lnTo>
                  <a:pt x="13" y="63"/>
                </a:lnTo>
                <a:lnTo>
                  <a:pt x="28" y="82"/>
                </a:lnTo>
                <a:lnTo>
                  <a:pt x="46" y="99"/>
                </a:lnTo>
                <a:lnTo>
                  <a:pt x="67" y="115"/>
                </a:lnTo>
                <a:lnTo>
                  <a:pt x="91" y="128"/>
                </a:lnTo>
                <a:lnTo>
                  <a:pt x="117" y="139"/>
                </a:lnTo>
                <a:lnTo>
                  <a:pt x="143" y="146"/>
                </a:lnTo>
                <a:lnTo>
                  <a:pt x="171" y="150"/>
                </a:lnTo>
                <a:lnTo>
                  <a:pt x="205" y="152"/>
                </a:lnTo>
                <a:lnTo>
                  <a:pt x="231" y="149"/>
                </a:lnTo>
                <a:lnTo>
                  <a:pt x="251" y="142"/>
                </a:lnTo>
                <a:lnTo>
                  <a:pt x="267" y="132"/>
                </a:lnTo>
                <a:lnTo>
                  <a:pt x="280" y="117"/>
                </a:lnTo>
                <a:lnTo>
                  <a:pt x="287" y="97"/>
                </a:lnTo>
                <a:lnTo>
                  <a:pt x="293" y="74"/>
                </a:lnTo>
                <a:lnTo>
                  <a:pt x="297" y="47"/>
                </a:lnTo>
                <a:lnTo>
                  <a:pt x="310" y="67"/>
                </a:lnTo>
                <a:lnTo>
                  <a:pt x="326" y="86"/>
                </a:lnTo>
                <a:lnTo>
                  <a:pt x="345" y="103"/>
                </a:lnTo>
                <a:lnTo>
                  <a:pt x="365" y="117"/>
                </a:lnTo>
                <a:lnTo>
                  <a:pt x="388" y="129"/>
                </a:lnTo>
                <a:lnTo>
                  <a:pt x="412" y="139"/>
                </a:lnTo>
                <a:lnTo>
                  <a:pt x="440" y="146"/>
                </a:lnTo>
                <a:lnTo>
                  <a:pt x="467" y="150"/>
                </a:lnTo>
                <a:lnTo>
                  <a:pt x="502" y="150"/>
                </a:lnTo>
                <a:lnTo>
                  <a:pt x="535" y="146"/>
                </a:lnTo>
                <a:lnTo>
                  <a:pt x="567" y="135"/>
                </a:lnTo>
                <a:lnTo>
                  <a:pt x="593" y="120"/>
                </a:lnTo>
                <a:lnTo>
                  <a:pt x="616" y="102"/>
                </a:lnTo>
                <a:lnTo>
                  <a:pt x="635" y="79"/>
                </a:lnTo>
                <a:lnTo>
                  <a:pt x="649" y="53"/>
                </a:lnTo>
                <a:lnTo>
                  <a:pt x="656" y="24"/>
                </a:lnTo>
                <a:lnTo>
                  <a:pt x="669" y="44"/>
                </a:lnTo>
                <a:lnTo>
                  <a:pt x="685" y="64"/>
                </a:lnTo>
                <a:lnTo>
                  <a:pt x="704" y="82"/>
                </a:lnTo>
                <a:lnTo>
                  <a:pt x="724" y="96"/>
                </a:lnTo>
                <a:lnTo>
                  <a:pt x="747" y="109"/>
                </a:lnTo>
                <a:lnTo>
                  <a:pt x="772" y="119"/>
                </a:lnTo>
                <a:lnTo>
                  <a:pt x="798" y="126"/>
                </a:lnTo>
                <a:lnTo>
                  <a:pt x="825" y="130"/>
                </a:lnTo>
                <a:lnTo>
                  <a:pt x="859" y="132"/>
                </a:lnTo>
                <a:lnTo>
                  <a:pt x="885" y="129"/>
                </a:lnTo>
                <a:lnTo>
                  <a:pt x="906" y="122"/>
                </a:lnTo>
                <a:lnTo>
                  <a:pt x="922" y="112"/>
                </a:lnTo>
                <a:lnTo>
                  <a:pt x="934" y="97"/>
                </a:lnTo>
                <a:lnTo>
                  <a:pt x="942" y="77"/>
                </a:lnTo>
                <a:lnTo>
                  <a:pt x="948" y="54"/>
                </a:lnTo>
                <a:lnTo>
                  <a:pt x="952" y="27"/>
                </a:lnTo>
                <a:lnTo>
                  <a:pt x="965" y="47"/>
                </a:lnTo>
                <a:lnTo>
                  <a:pt x="981" y="66"/>
                </a:lnTo>
                <a:lnTo>
                  <a:pt x="1000" y="83"/>
                </a:lnTo>
                <a:lnTo>
                  <a:pt x="1020" y="97"/>
                </a:lnTo>
                <a:lnTo>
                  <a:pt x="1043" y="110"/>
                </a:lnTo>
                <a:lnTo>
                  <a:pt x="1068" y="120"/>
                </a:lnTo>
                <a:lnTo>
                  <a:pt x="1094" y="126"/>
                </a:lnTo>
                <a:lnTo>
                  <a:pt x="1121" y="130"/>
                </a:lnTo>
                <a:lnTo>
                  <a:pt x="1157" y="130"/>
                </a:lnTo>
                <a:lnTo>
                  <a:pt x="1192" y="125"/>
                </a:lnTo>
                <a:lnTo>
                  <a:pt x="1224" y="115"/>
                </a:lnTo>
                <a:lnTo>
                  <a:pt x="1251" y="99"/>
                </a:lnTo>
                <a:lnTo>
                  <a:pt x="1274" y="79"/>
                </a:lnTo>
                <a:lnTo>
                  <a:pt x="1293" y="56"/>
                </a:lnTo>
                <a:lnTo>
                  <a:pt x="1305" y="30"/>
                </a:lnTo>
                <a:lnTo>
                  <a:pt x="1312" y="0"/>
                </a:lnTo>
                <a:lnTo>
                  <a:pt x="1295" y="17"/>
                </a:lnTo>
                <a:lnTo>
                  <a:pt x="1274" y="31"/>
                </a:lnTo>
                <a:lnTo>
                  <a:pt x="1250" y="44"/>
                </a:lnTo>
                <a:lnTo>
                  <a:pt x="1224" y="54"/>
                </a:lnTo>
                <a:lnTo>
                  <a:pt x="1195" y="61"/>
                </a:lnTo>
                <a:lnTo>
                  <a:pt x="1163" y="67"/>
                </a:lnTo>
                <a:lnTo>
                  <a:pt x="1131" y="69"/>
                </a:lnTo>
                <a:lnTo>
                  <a:pt x="1097" y="67"/>
                </a:lnTo>
                <a:close/>
              </a:path>
            </a:pathLst>
          </a:custGeom>
          <a:solidFill>
            <a:srgbClr val="99CCFF"/>
          </a:solidFill>
          <a:ln w="9525">
            <a:noFill/>
            <a:round/>
            <a:headEnd/>
            <a:tailEnd/>
          </a:ln>
        </p:spPr>
        <p:txBody>
          <a:bodyPr/>
          <a:lstStyle/>
          <a:p>
            <a:endParaRPr lang="en-US"/>
          </a:p>
        </p:txBody>
      </p:sp>
      <p:sp>
        <p:nvSpPr>
          <p:cNvPr id="16" name="Text Box 124"/>
          <p:cNvSpPr txBox="1">
            <a:spLocks noChangeArrowheads="1"/>
          </p:cNvSpPr>
          <p:nvPr/>
        </p:nvSpPr>
        <p:spPr bwMode="auto">
          <a:xfrm rot="-3200125">
            <a:off x="813382" y="1551404"/>
            <a:ext cx="3187500" cy="400110"/>
          </a:xfrm>
          <a:prstGeom prst="rect">
            <a:avLst/>
          </a:prstGeom>
          <a:noFill/>
          <a:ln w="9525">
            <a:noFill/>
            <a:miter lim="800000"/>
            <a:headEnd/>
            <a:tailEnd/>
          </a:ln>
        </p:spPr>
        <p:txBody>
          <a:bodyPr wrap="square">
            <a:spAutoFit/>
          </a:bodyPr>
          <a:lstStyle/>
          <a:p>
            <a:r>
              <a:rPr lang="en-US" sz="2000" dirty="0">
                <a:latin typeface="Comic Sans MS" pitchFamily="66" charset="0"/>
              </a:rPr>
              <a:t>FOOD SAFETY  &amp;</a:t>
            </a:r>
          </a:p>
        </p:txBody>
      </p:sp>
      <p:sp>
        <p:nvSpPr>
          <p:cNvPr id="17" name="Text Box 125"/>
          <p:cNvSpPr txBox="1">
            <a:spLocks noChangeArrowheads="1"/>
          </p:cNvSpPr>
          <p:nvPr/>
        </p:nvSpPr>
        <p:spPr bwMode="auto">
          <a:xfrm rot="3122276">
            <a:off x="2553829" y="1747803"/>
            <a:ext cx="2523448" cy="400110"/>
          </a:xfrm>
          <a:prstGeom prst="rect">
            <a:avLst/>
          </a:prstGeom>
          <a:noFill/>
          <a:ln w="9525">
            <a:noFill/>
            <a:miter lim="800000"/>
            <a:headEnd/>
            <a:tailEnd/>
          </a:ln>
        </p:spPr>
        <p:txBody>
          <a:bodyPr wrap="none">
            <a:spAutoFit/>
          </a:bodyPr>
          <a:lstStyle/>
          <a:p>
            <a:r>
              <a:rPr lang="en-US" sz="2000" dirty="0">
                <a:latin typeface="Comic Sans MS" pitchFamily="66" charset="0"/>
              </a:rPr>
              <a:t>ENVIRONMENTAL</a:t>
            </a:r>
            <a:endParaRPr lang="en-US" dirty="0">
              <a:latin typeface="Comic Sans MS" pitchFamily="66" charset="0"/>
            </a:endParaRPr>
          </a:p>
        </p:txBody>
      </p:sp>
      <p:sp>
        <p:nvSpPr>
          <p:cNvPr id="18" name="Text Box 126"/>
          <p:cNvSpPr txBox="1">
            <a:spLocks noChangeArrowheads="1"/>
          </p:cNvSpPr>
          <p:nvPr/>
        </p:nvSpPr>
        <p:spPr bwMode="auto">
          <a:xfrm>
            <a:off x="1695708" y="3367088"/>
            <a:ext cx="2539478" cy="461665"/>
          </a:xfrm>
          <a:prstGeom prst="rect">
            <a:avLst/>
          </a:prstGeom>
          <a:noFill/>
          <a:ln w="9525">
            <a:noFill/>
            <a:miter lim="800000"/>
            <a:headEnd/>
            <a:tailEnd/>
          </a:ln>
        </p:spPr>
        <p:txBody>
          <a:bodyPr wrap="none">
            <a:spAutoFit/>
          </a:bodyPr>
          <a:lstStyle/>
          <a:p>
            <a:pPr algn="ctr"/>
            <a:r>
              <a:rPr lang="en-US" sz="2400" dirty="0">
                <a:latin typeface="Comic Sans MS" pitchFamily="66" charset="0"/>
              </a:rPr>
              <a:t>STEWARDSHIP</a:t>
            </a:r>
          </a:p>
        </p:txBody>
      </p:sp>
      <p:sp>
        <p:nvSpPr>
          <p:cNvPr id="19" name="Freeform 127"/>
          <p:cNvSpPr>
            <a:spLocks/>
          </p:cNvSpPr>
          <p:nvPr/>
        </p:nvSpPr>
        <p:spPr bwMode="auto">
          <a:xfrm>
            <a:off x="1741488" y="3089275"/>
            <a:ext cx="331787" cy="184150"/>
          </a:xfrm>
          <a:custGeom>
            <a:avLst/>
            <a:gdLst>
              <a:gd name="T0" fmla="*/ 2147483647 w 198"/>
              <a:gd name="T1" fmla="*/ 2147483647 h 172"/>
              <a:gd name="T2" fmla="*/ 2147483647 w 198"/>
              <a:gd name="T3" fmla="*/ 2147483647 h 172"/>
              <a:gd name="T4" fmla="*/ 2147483647 w 198"/>
              <a:gd name="T5" fmla="*/ 2147483647 h 172"/>
              <a:gd name="T6" fmla="*/ 2147483647 w 198"/>
              <a:gd name="T7" fmla="*/ 2147483647 h 172"/>
              <a:gd name="T8" fmla="*/ 2147483647 w 198"/>
              <a:gd name="T9" fmla="*/ 2147483647 h 172"/>
              <a:gd name="T10" fmla="*/ 2147483647 w 198"/>
              <a:gd name="T11" fmla="*/ 2147483647 h 172"/>
              <a:gd name="T12" fmla="*/ 2147483647 w 198"/>
              <a:gd name="T13" fmla="*/ 2147483647 h 172"/>
              <a:gd name="T14" fmla="*/ 2147483647 w 198"/>
              <a:gd name="T15" fmla="*/ 2147483647 h 172"/>
              <a:gd name="T16" fmla="*/ 2147483647 w 198"/>
              <a:gd name="T17" fmla="*/ 2147483647 h 172"/>
              <a:gd name="T18" fmla="*/ 2147483647 w 198"/>
              <a:gd name="T19" fmla="*/ 2147483647 h 172"/>
              <a:gd name="T20" fmla="*/ 2147483647 w 198"/>
              <a:gd name="T21" fmla="*/ 2147483647 h 172"/>
              <a:gd name="T22" fmla="*/ 2147483647 w 198"/>
              <a:gd name="T23" fmla="*/ 2147483647 h 172"/>
              <a:gd name="T24" fmla="*/ 2147483647 w 198"/>
              <a:gd name="T25" fmla="*/ 2147483647 h 172"/>
              <a:gd name="T26" fmla="*/ 2147483647 w 198"/>
              <a:gd name="T27" fmla="*/ 2147483647 h 172"/>
              <a:gd name="T28" fmla="*/ 0 w 198"/>
              <a:gd name="T29" fmla="*/ 2147483647 h 172"/>
              <a:gd name="T30" fmla="*/ 2147483647 w 198"/>
              <a:gd name="T31" fmla="*/ 2147483647 h 172"/>
              <a:gd name="T32" fmla="*/ 2147483647 w 198"/>
              <a:gd name="T33" fmla="*/ 2147483647 h 172"/>
              <a:gd name="T34" fmla="*/ 2147483647 w 198"/>
              <a:gd name="T35" fmla="*/ 2147483647 h 172"/>
              <a:gd name="T36" fmla="*/ 2147483647 w 198"/>
              <a:gd name="T37" fmla="*/ 2147483647 h 172"/>
              <a:gd name="T38" fmla="*/ 2147483647 w 198"/>
              <a:gd name="T39" fmla="*/ 2147483647 h 172"/>
              <a:gd name="T40" fmla="*/ 2147483647 w 198"/>
              <a:gd name="T41" fmla="*/ 2147483647 h 172"/>
              <a:gd name="T42" fmla="*/ 2147483647 w 198"/>
              <a:gd name="T43" fmla="*/ 2147483647 h 172"/>
              <a:gd name="T44" fmla="*/ 2147483647 w 198"/>
              <a:gd name="T45" fmla="*/ 2147483647 h 172"/>
              <a:gd name="T46" fmla="*/ 2147483647 w 198"/>
              <a:gd name="T47" fmla="*/ 2147483647 h 172"/>
              <a:gd name="T48" fmla="*/ 2147483647 w 198"/>
              <a:gd name="T49" fmla="*/ 2147483647 h 172"/>
              <a:gd name="T50" fmla="*/ 2147483647 w 198"/>
              <a:gd name="T51" fmla="*/ 2147483647 h 172"/>
              <a:gd name="T52" fmla="*/ 2147483647 w 198"/>
              <a:gd name="T53" fmla="*/ 2147483647 h 172"/>
              <a:gd name="T54" fmla="*/ 2147483647 w 198"/>
              <a:gd name="T55" fmla="*/ 2147483647 h 172"/>
              <a:gd name="T56" fmla="*/ 2147483647 w 198"/>
              <a:gd name="T57" fmla="*/ 2147483647 h 172"/>
              <a:gd name="T58" fmla="*/ 2147483647 w 198"/>
              <a:gd name="T59" fmla="*/ 2147483647 h 172"/>
              <a:gd name="T60" fmla="*/ 2147483647 w 198"/>
              <a:gd name="T61" fmla="*/ 2147483647 h 172"/>
              <a:gd name="T62" fmla="*/ 2147483647 w 198"/>
              <a:gd name="T63" fmla="*/ 2147483647 h 172"/>
              <a:gd name="T64" fmla="*/ 2147483647 w 198"/>
              <a:gd name="T65" fmla="*/ 2147483647 h 172"/>
              <a:gd name="T66" fmla="*/ 2147483647 w 198"/>
              <a:gd name="T67" fmla="*/ 2147483647 h 172"/>
              <a:gd name="T68" fmla="*/ 2147483647 w 198"/>
              <a:gd name="T69" fmla="*/ 2147483647 h 172"/>
              <a:gd name="T70" fmla="*/ 2147483647 w 198"/>
              <a:gd name="T71" fmla="*/ 2147483647 h 172"/>
              <a:gd name="T72" fmla="*/ 2147483647 w 198"/>
              <a:gd name="T73" fmla="*/ 2147483647 h 172"/>
              <a:gd name="T74" fmla="*/ 2147483647 w 198"/>
              <a:gd name="T75" fmla="*/ 2147483647 h 172"/>
              <a:gd name="T76" fmla="*/ 2147483647 w 198"/>
              <a:gd name="T77" fmla="*/ 2147483647 h 172"/>
              <a:gd name="T78" fmla="*/ 2147483647 w 198"/>
              <a:gd name="T79" fmla="*/ 2147483647 h 172"/>
              <a:gd name="T80" fmla="*/ 2147483647 w 198"/>
              <a:gd name="T81" fmla="*/ 2147483647 h 172"/>
              <a:gd name="T82" fmla="*/ 2147483647 w 198"/>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172"/>
              <a:gd name="T128" fmla="*/ 198 w 198"/>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172">
                <a:moveTo>
                  <a:pt x="198" y="56"/>
                </a:moveTo>
                <a:lnTo>
                  <a:pt x="198" y="46"/>
                </a:lnTo>
                <a:lnTo>
                  <a:pt x="197" y="38"/>
                </a:lnTo>
                <a:lnTo>
                  <a:pt x="194" y="29"/>
                </a:lnTo>
                <a:lnTo>
                  <a:pt x="190" y="22"/>
                </a:lnTo>
                <a:lnTo>
                  <a:pt x="185" y="30"/>
                </a:lnTo>
                <a:lnTo>
                  <a:pt x="180" y="38"/>
                </a:lnTo>
                <a:lnTo>
                  <a:pt x="174" y="45"/>
                </a:lnTo>
                <a:lnTo>
                  <a:pt x="167" y="51"/>
                </a:lnTo>
                <a:lnTo>
                  <a:pt x="161" y="39"/>
                </a:lnTo>
                <a:lnTo>
                  <a:pt x="154" y="30"/>
                </a:lnTo>
                <a:lnTo>
                  <a:pt x="145" y="22"/>
                </a:lnTo>
                <a:lnTo>
                  <a:pt x="135" y="14"/>
                </a:lnTo>
                <a:lnTo>
                  <a:pt x="123" y="9"/>
                </a:lnTo>
                <a:lnTo>
                  <a:pt x="112" y="4"/>
                </a:lnTo>
                <a:lnTo>
                  <a:pt x="100" y="2"/>
                </a:lnTo>
                <a:lnTo>
                  <a:pt x="87" y="0"/>
                </a:lnTo>
                <a:lnTo>
                  <a:pt x="70" y="2"/>
                </a:lnTo>
                <a:lnTo>
                  <a:pt x="54" y="7"/>
                </a:lnTo>
                <a:lnTo>
                  <a:pt x="39" y="14"/>
                </a:lnTo>
                <a:lnTo>
                  <a:pt x="26" y="26"/>
                </a:lnTo>
                <a:lnTo>
                  <a:pt x="15" y="39"/>
                </a:lnTo>
                <a:lnTo>
                  <a:pt x="8" y="53"/>
                </a:lnTo>
                <a:lnTo>
                  <a:pt x="2" y="69"/>
                </a:lnTo>
                <a:lnTo>
                  <a:pt x="0" y="87"/>
                </a:lnTo>
                <a:lnTo>
                  <a:pt x="0" y="92"/>
                </a:lnTo>
                <a:lnTo>
                  <a:pt x="2" y="97"/>
                </a:lnTo>
                <a:lnTo>
                  <a:pt x="2" y="102"/>
                </a:lnTo>
                <a:lnTo>
                  <a:pt x="3" y="108"/>
                </a:lnTo>
                <a:lnTo>
                  <a:pt x="6" y="104"/>
                </a:lnTo>
                <a:lnTo>
                  <a:pt x="11" y="101"/>
                </a:lnTo>
                <a:lnTo>
                  <a:pt x="15" y="100"/>
                </a:lnTo>
                <a:lnTo>
                  <a:pt x="19" y="98"/>
                </a:lnTo>
                <a:lnTo>
                  <a:pt x="28" y="100"/>
                </a:lnTo>
                <a:lnTo>
                  <a:pt x="34" y="104"/>
                </a:lnTo>
                <a:lnTo>
                  <a:pt x="38" y="110"/>
                </a:lnTo>
                <a:lnTo>
                  <a:pt x="39" y="118"/>
                </a:lnTo>
                <a:lnTo>
                  <a:pt x="38" y="126"/>
                </a:lnTo>
                <a:lnTo>
                  <a:pt x="34" y="131"/>
                </a:lnTo>
                <a:lnTo>
                  <a:pt x="28" y="136"/>
                </a:lnTo>
                <a:lnTo>
                  <a:pt x="19" y="137"/>
                </a:lnTo>
                <a:lnTo>
                  <a:pt x="18" y="137"/>
                </a:lnTo>
                <a:lnTo>
                  <a:pt x="24" y="144"/>
                </a:lnTo>
                <a:lnTo>
                  <a:pt x="31" y="151"/>
                </a:lnTo>
                <a:lnTo>
                  <a:pt x="39" y="157"/>
                </a:lnTo>
                <a:lnTo>
                  <a:pt x="48" y="163"/>
                </a:lnTo>
                <a:lnTo>
                  <a:pt x="57" y="166"/>
                </a:lnTo>
                <a:lnTo>
                  <a:pt x="67" y="169"/>
                </a:lnTo>
                <a:lnTo>
                  <a:pt x="77" y="172"/>
                </a:lnTo>
                <a:lnTo>
                  <a:pt x="87" y="172"/>
                </a:lnTo>
                <a:lnTo>
                  <a:pt x="100" y="170"/>
                </a:lnTo>
                <a:lnTo>
                  <a:pt x="112" y="167"/>
                </a:lnTo>
                <a:lnTo>
                  <a:pt x="123" y="163"/>
                </a:lnTo>
                <a:lnTo>
                  <a:pt x="135" y="157"/>
                </a:lnTo>
                <a:lnTo>
                  <a:pt x="145" y="150"/>
                </a:lnTo>
                <a:lnTo>
                  <a:pt x="154" y="141"/>
                </a:lnTo>
                <a:lnTo>
                  <a:pt x="161" y="133"/>
                </a:lnTo>
                <a:lnTo>
                  <a:pt x="167" y="121"/>
                </a:lnTo>
                <a:lnTo>
                  <a:pt x="174" y="127"/>
                </a:lnTo>
                <a:lnTo>
                  <a:pt x="180" y="134"/>
                </a:lnTo>
                <a:lnTo>
                  <a:pt x="185" y="143"/>
                </a:lnTo>
                <a:lnTo>
                  <a:pt x="190" y="151"/>
                </a:lnTo>
                <a:lnTo>
                  <a:pt x="194" y="143"/>
                </a:lnTo>
                <a:lnTo>
                  <a:pt x="197" y="134"/>
                </a:lnTo>
                <a:lnTo>
                  <a:pt x="198" y="126"/>
                </a:lnTo>
                <a:lnTo>
                  <a:pt x="198" y="115"/>
                </a:lnTo>
                <a:lnTo>
                  <a:pt x="198" y="108"/>
                </a:lnTo>
                <a:lnTo>
                  <a:pt x="197" y="101"/>
                </a:lnTo>
                <a:lnTo>
                  <a:pt x="194" y="94"/>
                </a:lnTo>
                <a:lnTo>
                  <a:pt x="193" y="87"/>
                </a:lnTo>
                <a:lnTo>
                  <a:pt x="194" y="79"/>
                </a:lnTo>
                <a:lnTo>
                  <a:pt x="197" y="71"/>
                </a:lnTo>
                <a:lnTo>
                  <a:pt x="198" y="64"/>
                </a:lnTo>
                <a:lnTo>
                  <a:pt x="198" y="56"/>
                </a:lnTo>
                <a:close/>
              </a:path>
            </a:pathLst>
          </a:custGeom>
          <a:solidFill>
            <a:srgbClr val="99CCFF"/>
          </a:solidFill>
          <a:ln w="9525">
            <a:noFill/>
            <a:round/>
            <a:headEnd/>
            <a:tailEnd/>
          </a:ln>
        </p:spPr>
        <p:txBody>
          <a:bodyPr/>
          <a:lstStyle/>
          <a:p>
            <a:endParaRPr lang="en-US"/>
          </a:p>
        </p:txBody>
      </p:sp>
      <p:sp>
        <p:nvSpPr>
          <p:cNvPr id="20" name="Rectangle 128"/>
          <p:cNvSpPr>
            <a:spLocks noChangeArrowheads="1"/>
          </p:cNvSpPr>
          <p:nvPr/>
        </p:nvSpPr>
        <p:spPr bwMode="auto">
          <a:xfrm>
            <a:off x="1162050" y="776288"/>
            <a:ext cx="3562350" cy="3052762"/>
          </a:xfrm>
          <a:prstGeom prst="rect">
            <a:avLst/>
          </a:prstGeom>
          <a:noFill/>
          <a:ln w="9525">
            <a:noFill/>
            <a:miter lim="800000"/>
            <a:headEnd/>
            <a:tailEnd/>
          </a:ln>
        </p:spPr>
        <p:txBody>
          <a:bodyPr wrap="none" anchor="ctr"/>
          <a:lstStyle/>
          <a:p>
            <a:endParaRPr lang="en-US"/>
          </a:p>
        </p:txBody>
      </p:sp>
      <p:pic>
        <p:nvPicPr>
          <p:cNvPr id="21" name="Picture 129"/>
          <p:cNvPicPr>
            <a:picLocks noChangeAspect="1" noChangeArrowheads="1"/>
          </p:cNvPicPr>
          <p:nvPr/>
        </p:nvPicPr>
        <p:blipFill>
          <a:blip r:embed="rId3"/>
          <a:srcRect l="50000" r="22414" b="10001"/>
          <a:stretch>
            <a:fillRect/>
          </a:stretch>
        </p:blipFill>
        <p:spPr bwMode="auto">
          <a:xfrm>
            <a:off x="47386875" y="1047750"/>
            <a:ext cx="2962275" cy="2806700"/>
          </a:xfrm>
          <a:prstGeom prst="rect">
            <a:avLst/>
          </a:prstGeom>
          <a:noFill/>
          <a:ln w="9525">
            <a:noFill/>
            <a:miter lim="800000"/>
            <a:headEnd/>
            <a:tailEnd/>
          </a:ln>
        </p:spPr>
      </p:pic>
      <p:sp>
        <p:nvSpPr>
          <p:cNvPr id="22" name="Text Box 230"/>
          <p:cNvSpPr txBox="1">
            <a:spLocks noChangeArrowheads="1"/>
          </p:cNvSpPr>
          <p:nvPr/>
        </p:nvSpPr>
        <p:spPr bwMode="auto">
          <a:xfrm>
            <a:off x="25428575" y="10502900"/>
            <a:ext cx="8465741" cy="1815795"/>
          </a:xfrm>
          <a:prstGeom prst="rect">
            <a:avLst/>
          </a:prstGeom>
          <a:noFill/>
          <a:ln w="19050" algn="ctr">
            <a:noFill/>
            <a:miter lim="800000"/>
            <a:headEnd/>
            <a:tailEnd/>
          </a:ln>
        </p:spPr>
        <p:txBody>
          <a:bodyPr wrap="square" lIns="91360" tIns="45677" rIns="91360" bIns="45677">
            <a:spAutoFit/>
          </a:bodyPr>
          <a:lstStyle/>
          <a:p>
            <a:r>
              <a:rPr lang="en-US" sz="2800" dirty="0"/>
              <a:t>Automatic Mass Spectral </a:t>
            </a:r>
            <a:r>
              <a:rPr lang="en-US" sz="2800" dirty="0" err="1"/>
              <a:t>Deconvolution</a:t>
            </a:r>
            <a:r>
              <a:rPr lang="en-US" sz="2800" dirty="0"/>
              <a:t> and </a:t>
            </a:r>
            <a:r>
              <a:rPr lang="en-US" sz="2800" dirty="0" smtClean="0"/>
              <a:t>Identification System uses retention time indices and mass spectral data to verify compounds in an extract</a:t>
            </a:r>
          </a:p>
          <a:p>
            <a:pPr algn="ctr"/>
            <a:endParaRPr lang="en-US" sz="2800" dirty="0"/>
          </a:p>
        </p:txBody>
      </p:sp>
      <p:sp>
        <p:nvSpPr>
          <p:cNvPr id="24" name="Text Box 30"/>
          <p:cNvSpPr txBox="1">
            <a:spLocks noChangeArrowheads="1"/>
          </p:cNvSpPr>
          <p:nvPr/>
        </p:nvSpPr>
        <p:spPr bwMode="auto">
          <a:xfrm>
            <a:off x="5151438" y="4468813"/>
            <a:ext cx="43664187" cy="5386003"/>
          </a:xfrm>
          <a:prstGeom prst="rect">
            <a:avLst/>
          </a:prstGeom>
          <a:noFill/>
          <a:ln w="19050" algn="ctr">
            <a:noFill/>
            <a:miter lim="800000"/>
            <a:headEnd/>
            <a:tailEnd/>
          </a:ln>
        </p:spPr>
        <p:txBody>
          <a:bodyPr lIns="91360" tIns="45677" rIns="91360" bIns="45677">
            <a:spAutoFit/>
          </a:bodyPr>
          <a:lstStyle/>
          <a:p>
            <a:r>
              <a:rPr lang="en-US" sz="2600" dirty="0"/>
              <a:t>Although communities often want and need chemical monitoring data to characterize chemicals in their environmental or from their activities, air monitoring equipment is often cost prohibitive or technically impractical.   We are further developing air monitoring bio-analytical tools that employ our passive sampling device (PSD).  PSDs require no external power, require minimal training for quality controlled sampling, and can be quickly and inexpensively deployed.  PSD are capable of providing qualitative and quantitative characterization of exposure to the bioavailable vapor phase fraction of legacy and emerging contaminants in the atmosphere. We demonstrate our PSD’s utility in three vastly different scenarios; before, during and after the Gulf of Mexico </a:t>
            </a:r>
            <a:r>
              <a:rPr lang="en-US" sz="2600" dirty="0" err="1"/>
              <a:t>Deepwater</a:t>
            </a:r>
            <a:r>
              <a:rPr lang="en-US" sz="2600" dirty="0"/>
              <a:t> Horizon oil spill in spring of 2010, at the interface of community tribal lands and high intensity industrial activities, and finally in Native American fish smoking activities.  Legacy and emerging PAHs were characterized for all three scenarios; analysis of PSD extracts using a 1,200 </a:t>
            </a:r>
            <a:r>
              <a:rPr lang="en-US" sz="2600" dirty="0" err="1"/>
              <a:t>analyte</a:t>
            </a:r>
            <a:r>
              <a:rPr lang="en-US" sz="2600" dirty="0"/>
              <a:t> screening method was also undertaken.  </a:t>
            </a:r>
            <a:r>
              <a:rPr lang="en-US" sz="2600" dirty="0" smtClean="0"/>
              <a:t>Acute </a:t>
            </a:r>
            <a:r>
              <a:rPr lang="en-US" sz="2600" dirty="0"/>
              <a:t>chemical spills generally require a quick response, and often there is a significant, or unknown, exposure prior to elaborate air monitoring equipment setup.  We deployed air PSDs prior to, during and after shoreline oiling from the Gulf of Mexico </a:t>
            </a:r>
            <a:r>
              <a:rPr lang="en-US" sz="2600" dirty="0" err="1"/>
              <a:t>Deepwater</a:t>
            </a:r>
            <a:r>
              <a:rPr lang="en-US" sz="2600" dirty="0"/>
              <a:t> Horizon oil spill of 2010 in Louisiana, Mississippi, Alabama and Florida.  Emerging and legacy polycyclic aromatic hydrocarbons (PAHs) were quantified in the air PSD. PSDs were also screened for an additional 1,200 contaminants of concern.  We demonstrate the utility of the air PSD to respond to acute chemical spills, and to gather chemical data sets on a wide range of </a:t>
            </a:r>
            <a:r>
              <a:rPr lang="en-US" sz="2600" dirty="0" smtClean="0"/>
              <a:t>contaminants. Communities </a:t>
            </a:r>
            <a:r>
              <a:rPr lang="en-US" sz="2600" dirty="0"/>
              <a:t>adjacent to highly industrialized lands often want to understand the contribution of contaminants of concern from industrial activities to their ambient activities.  The Swinomish Indian Tribal Community (SITC) offered their lands to further test our developing air PSD technology and to address these kinds of questions.  PSD were deployed at SITC, which borders a petroleum facility, continuously for a yearlong study, from these PSD samples legacy and emerging PAHs were identified and quantified.  The results indicate spatial and temporal trends that were related to the activities of the tribal community and the petroleum facility.  </a:t>
            </a:r>
            <a:r>
              <a:rPr lang="en-US" sz="2600" dirty="0" smtClean="0"/>
              <a:t>While </a:t>
            </a:r>
            <a:r>
              <a:rPr lang="en-US" sz="2600" dirty="0"/>
              <a:t>PSDs have been demonstrated as a surrogate of fish for aquatic environment assessment, atmospheric PSDs have not been previously used as a surrogate of food for preparation technique assessment.  Community-based requests often include understanding the effects of special food preparations that are culturally important.  The Confederated Tribes of the Umatilla Indian Reservation (CTUIR) requested an assessment of their fish smoking methods.  As part of a larger study, we deployed air PSDs during the CTUIR smoking events to further evaluate the utility of using our PSD as a surrogate of smoke-processed fish.  In a side-by-side study the PSDs were paired with salmon during smoking.  PAHs were quantified from the air PSD and compared with the smoked salmon.  The results show excellent promise for an alternative method for assessing food smoking preparation techniques. Throughout these three studies the OSU SRP Research Translation and Community Engagement Cores partnered to develop culturally appropriate messages and data interpretation including workshops, print materials, brochures, and web-based information.</a:t>
            </a:r>
          </a:p>
          <a:p>
            <a:endParaRPr lang="en-US" sz="3200" dirty="0"/>
          </a:p>
        </p:txBody>
      </p:sp>
      <p:sp>
        <p:nvSpPr>
          <p:cNvPr id="25" name="Text Box 230"/>
          <p:cNvSpPr txBox="1">
            <a:spLocks noChangeArrowheads="1"/>
          </p:cNvSpPr>
          <p:nvPr/>
        </p:nvSpPr>
        <p:spPr bwMode="auto">
          <a:xfrm>
            <a:off x="846138" y="9856788"/>
            <a:ext cx="15748000" cy="646112"/>
          </a:xfrm>
          <a:prstGeom prst="rect">
            <a:avLst/>
          </a:prstGeom>
          <a:noFill/>
          <a:ln w="19050" algn="ctr">
            <a:noFill/>
            <a:miter lim="800000"/>
            <a:headEnd/>
            <a:tailEnd/>
          </a:ln>
        </p:spPr>
        <p:txBody>
          <a:bodyPr lIns="91360" tIns="45677" rIns="91360" bIns="45677">
            <a:spAutoFit/>
          </a:bodyPr>
          <a:lstStyle/>
          <a:p>
            <a:pPr algn="ctr"/>
            <a:r>
              <a:rPr lang="en-US" sz="3600" b="1" dirty="0" smtClean="0"/>
              <a:t>Passive </a:t>
            </a:r>
            <a:r>
              <a:rPr lang="en-US" sz="3600" b="1" dirty="0"/>
              <a:t>Sampling </a:t>
            </a:r>
            <a:r>
              <a:rPr lang="en-US" sz="3600" b="1" dirty="0" smtClean="0"/>
              <a:t>Device &amp; Deployment Locations</a:t>
            </a:r>
            <a:endParaRPr lang="en-US" sz="3600" b="1" dirty="0"/>
          </a:p>
        </p:txBody>
      </p:sp>
      <p:sp>
        <p:nvSpPr>
          <p:cNvPr id="30" name="Text Box 51"/>
          <p:cNvSpPr txBox="1">
            <a:spLocks noChangeArrowheads="1"/>
          </p:cNvSpPr>
          <p:nvPr/>
        </p:nvSpPr>
        <p:spPr bwMode="auto">
          <a:xfrm>
            <a:off x="35212666" y="28648244"/>
            <a:ext cx="14454187" cy="1754240"/>
          </a:xfrm>
          <a:prstGeom prst="rect">
            <a:avLst/>
          </a:prstGeom>
          <a:noFill/>
          <a:ln w="19050" algn="ctr">
            <a:noFill/>
            <a:miter lim="800000"/>
            <a:headEnd/>
            <a:tailEnd/>
          </a:ln>
        </p:spPr>
        <p:txBody>
          <a:bodyPr lIns="91360" tIns="45677" rIns="91360" bIns="45677">
            <a:spAutoFit/>
          </a:bodyPr>
          <a:lstStyle/>
          <a:p>
            <a:pPr marL="342900" indent="-342900">
              <a:buFontTx/>
              <a:buAutoNum type="arabicPeriod"/>
            </a:pPr>
            <a:r>
              <a:rPr lang="en-US" sz="1800" dirty="0" smtClean="0"/>
              <a:t>Anderson, K. A.; </a:t>
            </a:r>
            <a:r>
              <a:rPr lang="en-US" sz="1800" dirty="0" err="1" smtClean="0"/>
              <a:t>Sethajintanin</a:t>
            </a:r>
            <a:r>
              <a:rPr lang="en-US" sz="1800" dirty="0" smtClean="0"/>
              <a:t>, D.; Sower, G.; Quarles, L., Field Trial and Modeling of Uptake Rates of In Situ Lipid-Free Polyethylene Membrane Passive Sampler. </a:t>
            </a:r>
            <a:r>
              <a:rPr lang="en-US" sz="1800" i="1" dirty="0" smtClean="0"/>
              <a:t>Environmental Science &amp; Technology </a:t>
            </a:r>
            <a:r>
              <a:rPr lang="en-US" sz="1800" b="1" i="1" dirty="0" smtClean="0"/>
              <a:t>2008, 42, (12), 4486-4493.</a:t>
            </a:r>
          </a:p>
          <a:p>
            <a:pPr marL="342900" indent="-342900">
              <a:buFontTx/>
              <a:buAutoNum type="arabicPeriod"/>
            </a:pPr>
            <a:r>
              <a:rPr lang="en-US" sz="1800" dirty="0" smtClean="0"/>
              <a:t>Peter</a:t>
            </a:r>
            <a:r>
              <a:rPr lang="en-US" sz="1800" dirty="0"/>
              <a:t>, D. A.; Mallard, W. G., Automated Mass Spectral </a:t>
            </a:r>
            <a:r>
              <a:rPr lang="en-US" sz="1800" dirty="0" err="1"/>
              <a:t>Deconvolution</a:t>
            </a:r>
            <a:r>
              <a:rPr lang="en-US" sz="1800" dirty="0"/>
              <a:t> &amp; Identification System - User Guide. U.S. Dept of Commerce. National Institute of Standards and Technology: Gaithersburg, MD, 2004</a:t>
            </a:r>
            <a:r>
              <a:rPr lang="en-US" sz="1800" dirty="0" smtClean="0"/>
              <a:t>.</a:t>
            </a:r>
          </a:p>
          <a:p>
            <a:r>
              <a:rPr lang="en-US" sz="1800" dirty="0" smtClean="0"/>
              <a:t>3    </a:t>
            </a:r>
            <a:r>
              <a:rPr lang="en-US" sz="1800" dirty="0" err="1" smtClean="0"/>
              <a:t>Hillwalker</a:t>
            </a:r>
            <a:r>
              <a:rPr lang="en-US" sz="1800" dirty="0" smtClean="0"/>
              <a:t>, W.E., et al. Exploiting lipid-free tubing passive samplers and embryonic </a:t>
            </a:r>
            <a:r>
              <a:rPr lang="en-US" sz="1800" dirty="0" err="1" smtClean="0"/>
              <a:t>zebrafish</a:t>
            </a:r>
            <a:r>
              <a:rPr lang="en-US" sz="1800" dirty="0" smtClean="0"/>
              <a:t> to link site specific contaminant</a:t>
            </a:r>
          </a:p>
          <a:p>
            <a:r>
              <a:rPr lang="en-US" sz="1800" dirty="0" smtClean="0"/>
              <a:t>mixtures </a:t>
            </a:r>
            <a:r>
              <a:rPr lang="en-US" sz="1800" dirty="0" smtClean="0"/>
              <a:t>to biological responses. Chemosphere (2010), doi:10.1016/j.chemosphere.2010.02.001</a:t>
            </a:r>
            <a:endParaRPr lang="en-US" sz="1800" dirty="0"/>
          </a:p>
        </p:txBody>
      </p:sp>
      <p:grpSp>
        <p:nvGrpSpPr>
          <p:cNvPr id="33" name="Group 57"/>
          <p:cNvGrpSpPr>
            <a:grpSpLocks/>
          </p:cNvGrpSpPr>
          <p:nvPr/>
        </p:nvGrpSpPr>
        <p:grpSpPr bwMode="auto">
          <a:xfrm>
            <a:off x="18555892" y="16564205"/>
            <a:ext cx="4833540" cy="876792"/>
            <a:chOff x="14218" y="11519"/>
            <a:chExt cx="4869" cy="600"/>
          </a:xfrm>
        </p:grpSpPr>
        <p:sp>
          <p:nvSpPr>
            <p:cNvPr id="35" name="Text Box 55"/>
            <p:cNvSpPr txBox="1">
              <a:spLocks noChangeArrowheads="1"/>
            </p:cNvSpPr>
            <p:nvPr/>
          </p:nvSpPr>
          <p:spPr bwMode="auto">
            <a:xfrm>
              <a:off x="14755" y="11519"/>
              <a:ext cx="3794" cy="316"/>
            </a:xfrm>
            <a:prstGeom prst="rect">
              <a:avLst/>
            </a:prstGeom>
            <a:noFill/>
            <a:ln w="19050" algn="ctr">
              <a:noFill/>
              <a:miter lim="800000"/>
              <a:headEnd/>
              <a:tailEnd/>
            </a:ln>
          </p:spPr>
          <p:txBody>
            <a:bodyPr wrap="none" lIns="91360" tIns="45677" rIns="91360" bIns="45677">
              <a:spAutoFit/>
            </a:bodyPr>
            <a:lstStyle/>
            <a:p>
              <a:pPr algn="ctr"/>
              <a:r>
                <a:rPr lang="en-US" sz="2400" dirty="0" smtClean="0"/>
                <a:t>Top: Example </a:t>
              </a:r>
              <a:r>
                <a:rPr lang="en-US" sz="2400" dirty="0"/>
                <a:t>of exposed </a:t>
              </a:r>
              <a:r>
                <a:rPr lang="en-US" sz="2400" dirty="0" smtClean="0"/>
                <a:t>LFT</a:t>
              </a:r>
              <a:endParaRPr lang="en-US" sz="2400" dirty="0"/>
            </a:p>
          </p:txBody>
        </p:sp>
        <p:sp>
          <p:nvSpPr>
            <p:cNvPr id="36" name="Text Box 56"/>
            <p:cNvSpPr txBox="1">
              <a:spLocks noChangeArrowheads="1"/>
            </p:cNvSpPr>
            <p:nvPr/>
          </p:nvSpPr>
          <p:spPr bwMode="auto">
            <a:xfrm>
              <a:off x="14218" y="11803"/>
              <a:ext cx="4869" cy="316"/>
            </a:xfrm>
            <a:prstGeom prst="rect">
              <a:avLst/>
            </a:prstGeom>
            <a:noFill/>
            <a:ln w="19050" algn="ctr">
              <a:noFill/>
              <a:miter lim="800000"/>
              <a:headEnd/>
              <a:tailEnd/>
            </a:ln>
          </p:spPr>
          <p:txBody>
            <a:bodyPr wrap="none" lIns="91360" tIns="45677" rIns="91360" bIns="45677">
              <a:spAutoFit/>
            </a:bodyPr>
            <a:lstStyle/>
            <a:p>
              <a:r>
                <a:rPr lang="en-US" sz="2400" dirty="0" smtClean="0"/>
                <a:t>Bottom: Example </a:t>
              </a:r>
              <a:r>
                <a:rPr lang="en-US" sz="2400" dirty="0"/>
                <a:t>of non-exposed LFT</a:t>
              </a:r>
            </a:p>
          </p:txBody>
        </p:sp>
      </p:grpSp>
      <p:sp>
        <p:nvSpPr>
          <p:cNvPr id="37" name="TextBox 56"/>
          <p:cNvSpPr txBox="1">
            <a:spLocks noChangeArrowheads="1"/>
          </p:cNvSpPr>
          <p:nvPr/>
        </p:nvSpPr>
        <p:spPr bwMode="auto">
          <a:xfrm>
            <a:off x="25693626" y="17315904"/>
            <a:ext cx="6755541" cy="954107"/>
          </a:xfrm>
          <a:prstGeom prst="rect">
            <a:avLst/>
          </a:prstGeom>
          <a:noFill/>
          <a:ln w="9525">
            <a:noFill/>
            <a:miter lim="800000"/>
            <a:headEnd/>
            <a:tailEnd/>
          </a:ln>
        </p:spPr>
        <p:txBody>
          <a:bodyPr wrap="square">
            <a:spAutoFit/>
          </a:bodyPr>
          <a:lstStyle/>
          <a:p>
            <a:pPr algn="ctr"/>
            <a:r>
              <a:rPr lang="en-US" sz="1800" dirty="0"/>
              <a:t>Our AMDIS library contains </a:t>
            </a:r>
            <a:r>
              <a:rPr lang="en-US" sz="1800" dirty="0" smtClean="0"/>
              <a:t> more  than 1,200 </a:t>
            </a:r>
            <a:r>
              <a:rPr lang="en-US" sz="1800" dirty="0"/>
              <a:t>compounds including</a:t>
            </a:r>
            <a:r>
              <a:rPr lang="en-US" sz="1800" dirty="0" smtClean="0"/>
              <a:t>: </a:t>
            </a:r>
            <a:r>
              <a:rPr lang="en-US" sz="1800" dirty="0"/>
              <a:t>926 Pesticides and Endocrine </a:t>
            </a:r>
            <a:r>
              <a:rPr lang="en-US" sz="1800" dirty="0" smtClean="0"/>
              <a:t> Disruptors, </a:t>
            </a:r>
            <a:r>
              <a:rPr lang="en-US" sz="1800" dirty="0"/>
              <a:t>209 </a:t>
            </a:r>
            <a:r>
              <a:rPr lang="en-US" sz="1800" dirty="0" smtClean="0"/>
              <a:t>PCBs, 66 </a:t>
            </a:r>
            <a:r>
              <a:rPr lang="en-US" sz="1800" dirty="0"/>
              <a:t>Parent and substituted </a:t>
            </a:r>
            <a:r>
              <a:rPr lang="en-US" sz="2000" dirty="0"/>
              <a:t> </a:t>
            </a:r>
            <a:r>
              <a:rPr lang="en-US" sz="1800" dirty="0" smtClean="0"/>
              <a:t>PAHs</a:t>
            </a:r>
            <a:endParaRPr lang="en-US" sz="1800" dirty="0"/>
          </a:p>
        </p:txBody>
      </p:sp>
      <p:sp>
        <p:nvSpPr>
          <p:cNvPr id="38" name="TextBox 56"/>
          <p:cNvSpPr txBox="1">
            <a:spLocks noChangeArrowheads="1"/>
          </p:cNvSpPr>
          <p:nvPr/>
        </p:nvSpPr>
        <p:spPr bwMode="auto">
          <a:xfrm>
            <a:off x="26136600" y="16484907"/>
            <a:ext cx="6757736" cy="830997"/>
          </a:xfrm>
          <a:prstGeom prst="rect">
            <a:avLst/>
          </a:prstGeom>
          <a:noFill/>
          <a:ln w="9525">
            <a:noFill/>
            <a:miter lim="800000"/>
            <a:headEnd/>
            <a:tailEnd/>
          </a:ln>
        </p:spPr>
        <p:txBody>
          <a:bodyPr wrap="square">
            <a:spAutoFit/>
          </a:bodyPr>
          <a:lstStyle/>
          <a:p>
            <a:pPr algn="ctr"/>
            <a:r>
              <a:rPr lang="en-US" sz="2400" dirty="0"/>
              <a:t>Example of AMDIS extracted </a:t>
            </a:r>
            <a:r>
              <a:rPr lang="en-US" sz="2400" dirty="0" err="1"/>
              <a:t>flouranthene</a:t>
            </a:r>
            <a:r>
              <a:rPr lang="en-US" sz="2400" dirty="0"/>
              <a:t> in exposed LFT extract from </a:t>
            </a:r>
            <a:r>
              <a:rPr lang="en-US" sz="2400" dirty="0" smtClean="0"/>
              <a:t>Louisiana  </a:t>
            </a:r>
            <a:endParaRPr lang="en-US" sz="2400" dirty="0"/>
          </a:p>
        </p:txBody>
      </p:sp>
      <p:sp>
        <p:nvSpPr>
          <p:cNvPr id="40" name="TextBox 58"/>
          <p:cNvSpPr txBox="1">
            <a:spLocks noChangeArrowheads="1"/>
          </p:cNvSpPr>
          <p:nvPr/>
        </p:nvSpPr>
        <p:spPr bwMode="auto">
          <a:xfrm>
            <a:off x="18555892" y="10553196"/>
            <a:ext cx="6018213" cy="1384995"/>
          </a:xfrm>
          <a:prstGeom prst="rect">
            <a:avLst/>
          </a:prstGeom>
          <a:noFill/>
          <a:ln w="9525">
            <a:noFill/>
            <a:miter lim="800000"/>
            <a:headEnd/>
            <a:tailEnd/>
          </a:ln>
        </p:spPr>
        <p:txBody>
          <a:bodyPr wrap="square">
            <a:spAutoFit/>
          </a:bodyPr>
          <a:lstStyle/>
          <a:p>
            <a:r>
              <a:rPr lang="en-US" sz="2800" dirty="0"/>
              <a:t>LFT extracts </a:t>
            </a:r>
            <a:r>
              <a:rPr lang="en-US" sz="2800" dirty="0" smtClean="0"/>
              <a:t>analyzed in single ion monitoring mode  </a:t>
            </a:r>
            <a:r>
              <a:rPr lang="en-US" sz="2800" dirty="0"/>
              <a:t>by Agilent  6890N GC with Agilent 5975B inert XL MSD</a:t>
            </a:r>
          </a:p>
        </p:txBody>
      </p:sp>
      <p:sp>
        <p:nvSpPr>
          <p:cNvPr id="50" name="TextBox 72"/>
          <p:cNvSpPr txBox="1">
            <a:spLocks noChangeArrowheads="1"/>
          </p:cNvSpPr>
          <p:nvPr/>
        </p:nvSpPr>
        <p:spPr bwMode="auto">
          <a:xfrm>
            <a:off x="35148838" y="30873700"/>
            <a:ext cx="14541500" cy="1015663"/>
          </a:xfrm>
          <a:prstGeom prst="rect">
            <a:avLst/>
          </a:prstGeom>
          <a:noFill/>
          <a:ln w="9525">
            <a:noFill/>
            <a:miter lim="800000"/>
            <a:headEnd/>
            <a:tailEnd/>
          </a:ln>
        </p:spPr>
        <p:txBody>
          <a:bodyPr>
            <a:spAutoFit/>
          </a:bodyPr>
          <a:lstStyle/>
          <a:p>
            <a:r>
              <a:rPr lang="en-US" sz="2000" dirty="0"/>
              <a:t>Oregon State University Food Safety &amp; Environmental Stewardship Program Laboratory </a:t>
            </a:r>
            <a:r>
              <a:rPr lang="en-US" sz="2000" dirty="0" smtClean="0"/>
              <a:t>Staff, </a:t>
            </a:r>
            <a:r>
              <a:rPr lang="en-US" sz="2000" dirty="0"/>
              <a:t>Dr. Joe Beckman and Environmental Health Sciences Center, funded by NIEHS grant #P30 ES00210.  Support from OSU Superfund Research Program funded by NIEHS  grant #P42 ES016465.</a:t>
            </a:r>
          </a:p>
        </p:txBody>
      </p:sp>
      <p:sp>
        <p:nvSpPr>
          <p:cNvPr id="52" name="TextBox 76"/>
          <p:cNvSpPr txBox="1">
            <a:spLocks noChangeArrowheads="1"/>
          </p:cNvSpPr>
          <p:nvPr/>
        </p:nvSpPr>
        <p:spPr bwMode="auto">
          <a:xfrm>
            <a:off x="40163443" y="10067707"/>
            <a:ext cx="4205287" cy="646112"/>
          </a:xfrm>
          <a:prstGeom prst="rect">
            <a:avLst/>
          </a:prstGeom>
          <a:noFill/>
          <a:ln w="9525">
            <a:noFill/>
            <a:miter lim="800000"/>
            <a:headEnd/>
            <a:tailEnd/>
          </a:ln>
        </p:spPr>
        <p:txBody>
          <a:bodyPr>
            <a:spAutoFit/>
          </a:bodyPr>
          <a:lstStyle/>
          <a:p>
            <a:pPr algn="ctr"/>
            <a:r>
              <a:rPr lang="en-US" sz="3600" b="1" dirty="0" smtClean="0"/>
              <a:t>Conclusions </a:t>
            </a:r>
            <a:endParaRPr lang="en-US" sz="3600" b="1" dirty="0"/>
          </a:p>
        </p:txBody>
      </p:sp>
      <p:sp>
        <p:nvSpPr>
          <p:cNvPr id="53" name="TextBox 78"/>
          <p:cNvSpPr txBox="1">
            <a:spLocks noChangeArrowheads="1"/>
          </p:cNvSpPr>
          <p:nvPr/>
        </p:nvSpPr>
        <p:spPr bwMode="auto">
          <a:xfrm>
            <a:off x="40627300" y="26758900"/>
            <a:ext cx="9034463" cy="461963"/>
          </a:xfrm>
          <a:prstGeom prst="rect">
            <a:avLst/>
          </a:prstGeom>
          <a:noFill/>
          <a:ln w="9525">
            <a:noFill/>
            <a:miter lim="800000"/>
            <a:headEnd/>
            <a:tailEnd/>
          </a:ln>
        </p:spPr>
        <p:txBody>
          <a:bodyPr>
            <a:spAutoFit/>
          </a:bodyPr>
          <a:lstStyle/>
          <a:p>
            <a:endParaRPr lang="en-US" sz="2400"/>
          </a:p>
        </p:txBody>
      </p:sp>
      <p:sp>
        <p:nvSpPr>
          <p:cNvPr id="54" name="TextBox 81"/>
          <p:cNvSpPr txBox="1">
            <a:spLocks noChangeArrowheads="1"/>
          </p:cNvSpPr>
          <p:nvPr/>
        </p:nvSpPr>
        <p:spPr bwMode="auto">
          <a:xfrm>
            <a:off x="34915475" y="26766838"/>
            <a:ext cx="5554663" cy="461962"/>
          </a:xfrm>
          <a:prstGeom prst="rect">
            <a:avLst/>
          </a:prstGeom>
          <a:noFill/>
          <a:ln w="9525">
            <a:noFill/>
            <a:miter lim="800000"/>
            <a:headEnd/>
            <a:tailEnd/>
          </a:ln>
        </p:spPr>
        <p:txBody>
          <a:bodyPr>
            <a:spAutoFit/>
          </a:bodyPr>
          <a:lstStyle/>
          <a:p>
            <a:endParaRPr lang="en-US" sz="2400"/>
          </a:p>
        </p:txBody>
      </p:sp>
      <p:sp>
        <p:nvSpPr>
          <p:cNvPr id="56" name="TextBox 83"/>
          <p:cNvSpPr txBox="1">
            <a:spLocks noChangeArrowheads="1"/>
          </p:cNvSpPr>
          <p:nvPr/>
        </p:nvSpPr>
        <p:spPr bwMode="auto">
          <a:xfrm>
            <a:off x="990600" y="4421188"/>
            <a:ext cx="3852863" cy="646112"/>
          </a:xfrm>
          <a:prstGeom prst="rect">
            <a:avLst/>
          </a:prstGeom>
          <a:noFill/>
          <a:ln w="9525">
            <a:noFill/>
            <a:miter lim="800000"/>
            <a:headEnd/>
            <a:tailEnd/>
          </a:ln>
        </p:spPr>
        <p:txBody>
          <a:bodyPr wrap="none">
            <a:spAutoFit/>
          </a:bodyPr>
          <a:lstStyle/>
          <a:p>
            <a:r>
              <a:rPr lang="en-US" sz="3600"/>
              <a:t>INTRODUCTION:</a:t>
            </a:r>
          </a:p>
        </p:txBody>
      </p:sp>
      <p:sp>
        <p:nvSpPr>
          <p:cNvPr id="59" name="TextBox 91"/>
          <p:cNvSpPr txBox="1">
            <a:spLocks noChangeArrowheads="1"/>
          </p:cNvSpPr>
          <p:nvPr/>
        </p:nvSpPr>
        <p:spPr bwMode="auto">
          <a:xfrm>
            <a:off x="34907428" y="28177687"/>
            <a:ext cx="2736850" cy="523875"/>
          </a:xfrm>
          <a:prstGeom prst="rect">
            <a:avLst/>
          </a:prstGeom>
          <a:noFill/>
          <a:ln w="9525">
            <a:noFill/>
            <a:miter lim="800000"/>
            <a:headEnd/>
            <a:tailEnd/>
          </a:ln>
        </p:spPr>
        <p:txBody>
          <a:bodyPr wrap="none">
            <a:spAutoFit/>
          </a:bodyPr>
          <a:lstStyle/>
          <a:p>
            <a:r>
              <a:rPr lang="en-US" sz="2800" dirty="0"/>
              <a:t>REFERENCES:</a:t>
            </a:r>
          </a:p>
        </p:txBody>
      </p:sp>
      <p:sp>
        <p:nvSpPr>
          <p:cNvPr id="60" name="TextBox 92"/>
          <p:cNvSpPr txBox="1">
            <a:spLocks noChangeArrowheads="1"/>
          </p:cNvSpPr>
          <p:nvPr/>
        </p:nvSpPr>
        <p:spPr bwMode="auto">
          <a:xfrm>
            <a:off x="34875788" y="30402213"/>
            <a:ext cx="4371975" cy="522287"/>
          </a:xfrm>
          <a:prstGeom prst="rect">
            <a:avLst/>
          </a:prstGeom>
          <a:noFill/>
          <a:ln w="9525">
            <a:noFill/>
            <a:miter lim="800000"/>
            <a:headEnd/>
            <a:tailEnd/>
          </a:ln>
        </p:spPr>
        <p:txBody>
          <a:bodyPr wrap="none">
            <a:spAutoFit/>
          </a:bodyPr>
          <a:lstStyle/>
          <a:p>
            <a:r>
              <a:rPr lang="en-US" sz="2800"/>
              <a:t>ACKNOWLEDGEMENTS:</a:t>
            </a:r>
          </a:p>
        </p:txBody>
      </p:sp>
      <p:sp>
        <p:nvSpPr>
          <p:cNvPr id="61" name="Text Box 230"/>
          <p:cNvSpPr txBox="1">
            <a:spLocks noChangeArrowheads="1"/>
          </p:cNvSpPr>
          <p:nvPr/>
        </p:nvSpPr>
        <p:spPr bwMode="auto">
          <a:xfrm>
            <a:off x="17554575" y="9864725"/>
            <a:ext cx="15748000" cy="646113"/>
          </a:xfrm>
          <a:prstGeom prst="rect">
            <a:avLst/>
          </a:prstGeom>
          <a:noFill/>
          <a:ln w="19050" algn="ctr">
            <a:noFill/>
            <a:miter lim="800000"/>
            <a:headEnd/>
            <a:tailEnd/>
          </a:ln>
        </p:spPr>
        <p:txBody>
          <a:bodyPr lIns="91360" tIns="45677" rIns="91360" bIns="45677">
            <a:spAutoFit/>
          </a:bodyPr>
          <a:lstStyle/>
          <a:p>
            <a:pPr algn="ctr"/>
            <a:r>
              <a:rPr lang="en-US" sz="3600" b="1" dirty="0"/>
              <a:t>Chromatographic Analysis</a:t>
            </a:r>
          </a:p>
        </p:txBody>
      </p:sp>
      <p:sp>
        <p:nvSpPr>
          <p:cNvPr id="63" name="Rounded Rectangle 97"/>
          <p:cNvSpPr>
            <a:spLocks noChangeArrowheads="1"/>
          </p:cNvSpPr>
          <p:nvPr/>
        </p:nvSpPr>
        <p:spPr bwMode="auto">
          <a:xfrm>
            <a:off x="673100" y="9625013"/>
            <a:ext cx="16219488" cy="23052087"/>
          </a:xfrm>
          <a:prstGeom prst="roundRect">
            <a:avLst>
              <a:gd name="adj" fmla="val 16667"/>
            </a:avLst>
          </a:prstGeom>
          <a:noFill/>
          <a:ln w="19050" algn="ctr">
            <a:solidFill>
              <a:schemeClr val="accent2"/>
            </a:solidFill>
            <a:round/>
            <a:headEnd/>
            <a:tailEnd/>
          </a:ln>
        </p:spPr>
        <p:txBody>
          <a:bodyPr lIns="91360" tIns="45677" rIns="91360" bIns="45677">
            <a:spAutoFit/>
          </a:bodyPr>
          <a:lstStyle/>
          <a:p>
            <a:endParaRPr lang="en-US"/>
          </a:p>
        </p:txBody>
      </p:sp>
      <p:sp>
        <p:nvSpPr>
          <p:cNvPr id="64" name="Rounded Rectangle 98"/>
          <p:cNvSpPr>
            <a:spLocks noChangeArrowheads="1"/>
          </p:cNvSpPr>
          <p:nvPr/>
        </p:nvSpPr>
        <p:spPr bwMode="auto">
          <a:xfrm>
            <a:off x="17333913" y="9632950"/>
            <a:ext cx="16217900" cy="23052088"/>
          </a:xfrm>
          <a:prstGeom prst="roundRect">
            <a:avLst>
              <a:gd name="adj" fmla="val 16667"/>
            </a:avLst>
          </a:prstGeom>
          <a:noFill/>
          <a:ln w="19050" algn="ctr">
            <a:solidFill>
              <a:schemeClr val="accent2"/>
            </a:solidFill>
            <a:round/>
            <a:headEnd/>
            <a:tailEnd/>
          </a:ln>
        </p:spPr>
        <p:txBody>
          <a:bodyPr lIns="91360" tIns="45677" rIns="91360" bIns="45677">
            <a:spAutoFit/>
          </a:bodyPr>
          <a:lstStyle/>
          <a:p>
            <a:endParaRPr lang="en-US"/>
          </a:p>
        </p:txBody>
      </p:sp>
      <p:sp>
        <p:nvSpPr>
          <p:cNvPr id="67" name="Rounded Rectangle 98"/>
          <p:cNvSpPr>
            <a:spLocks noChangeArrowheads="1"/>
          </p:cNvSpPr>
          <p:nvPr/>
        </p:nvSpPr>
        <p:spPr bwMode="auto">
          <a:xfrm>
            <a:off x="34016950" y="9640888"/>
            <a:ext cx="16217900" cy="23052087"/>
          </a:xfrm>
          <a:prstGeom prst="roundRect">
            <a:avLst>
              <a:gd name="adj" fmla="val 16667"/>
            </a:avLst>
          </a:prstGeom>
          <a:noFill/>
          <a:ln w="19050" algn="ctr">
            <a:solidFill>
              <a:schemeClr val="accent2"/>
            </a:solidFill>
            <a:round/>
            <a:headEnd/>
            <a:tailEnd/>
          </a:ln>
        </p:spPr>
        <p:txBody>
          <a:bodyPr lIns="91360" tIns="45677" rIns="91360" bIns="45677">
            <a:spAutoFit/>
          </a:bodyPr>
          <a:lstStyle/>
          <a:p>
            <a:endParaRPr lang="en-US"/>
          </a:p>
        </p:txBody>
      </p:sp>
      <p:sp>
        <p:nvSpPr>
          <p:cNvPr id="68" name="TextBox 91"/>
          <p:cNvSpPr txBox="1">
            <a:spLocks noChangeArrowheads="1"/>
          </p:cNvSpPr>
          <p:nvPr/>
        </p:nvSpPr>
        <p:spPr bwMode="auto">
          <a:xfrm>
            <a:off x="36204525" y="24428450"/>
            <a:ext cx="3629025" cy="369888"/>
          </a:xfrm>
          <a:prstGeom prst="rect">
            <a:avLst/>
          </a:prstGeom>
          <a:noFill/>
          <a:ln w="9525">
            <a:noFill/>
            <a:miter lim="800000"/>
            <a:headEnd/>
            <a:tailEnd/>
          </a:ln>
        </p:spPr>
        <p:txBody>
          <a:bodyPr>
            <a:spAutoFit/>
          </a:bodyPr>
          <a:lstStyle/>
          <a:p>
            <a:endParaRPr lang="en-US"/>
          </a:p>
        </p:txBody>
      </p:sp>
      <p:sp>
        <p:nvSpPr>
          <p:cNvPr id="69" name="TextBox 92"/>
          <p:cNvSpPr txBox="1">
            <a:spLocks noChangeArrowheads="1"/>
          </p:cNvSpPr>
          <p:nvPr/>
        </p:nvSpPr>
        <p:spPr bwMode="auto">
          <a:xfrm>
            <a:off x="40638413" y="24395113"/>
            <a:ext cx="3470275" cy="369887"/>
          </a:xfrm>
          <a:prstGeom prst="rect">
            <a:avLst/>
          </a:prstGeom>
          <a:noFill/>
          <a:ln w="9525">
            <a:noFill/>
            <a:miter lim="800000"/>
            <a:headEnd/>
            <a:tailEnd/>
          </a:ln>
        </p:spPr>
        <p:txBody>
          <a:bodyPr>
            <a:spAutoFit/>
          </a:bodyPr>
          <a:lstStyle/>
          <a:p>
            <a:endParaRPr lang="en-US"/>
          </a:p>
        </p:txBody>
      </p:sp>
      <p:sp>
        <p:nvSpPr>
          <p:cNvPr id="70" name="TextBox 93"/>
          <p:cNvSpPr txBox="1">
            <a:spLocks noChangeArrowheads="1"/>
          </p:cNvSpPr>
          <p:nvPr/>
        </p:nvSpPr>
        <p:spPr bwMode="auto">
          <a:xfrm>
            <a:off x="44651613" y="24379238"/>
            <a:ext cx="3565525" cy="369887"/>
          </a:xfrm>
          <a:prstGeom prst="rect">
            <a:avLst/>
          </a:prstGeom>
          <a:noFill/>
          <a:ln w="9525">
            <a:noFill/>
            <a:miter lim="800000"/>
            <a:headEnd/>
            <a:tailEnd/>
          </a:ln>
        </p:spPr>
        <p:txBody>
          <a:bodyPr>
            <a:spAutoFit/>
          </a:bodyPr>
          <a:lstStyle/>
          <a:p>
            <a:endParaRPr lang="en-US"/>
          </a:p>
        </p:txBody>
      </p:sp>
      <p:pic>
        <p:nvPicPr>
          <p:cNvPr id="74" name="Picture 106" descr="T:\Research\AndersonLab\Share\Graphic Designs\2010 illustrations Final drafts\LFT B.jpg"/>
          <p:cNvPicPr>
            <a:picLocks noChangeAspect="1" noChangeArrowheads="1"/>
          </p:cNvPicPr>
          <p:nvPr/>
        </p:nvPicPr>
        <p:blipFill>
          <a:blip r:embed="rId4"/>
          <a:srcRect/>
          <a:stretch>
            <a:fillRect/>
          </a:stretch>
        </p:blipFill>
        <p:spPr bwMode="auto">
          <a:xfrm>
            <a:off x="10839777" y="10931491"/>
            <a:ext cx="5516562" cy="6384413"/>
          </a:xfrm>
          <a:prstGeom prst="rect">
            <a:avLst/>
          </a:prstGeom>
          <a:noFill/>
          <a:ln w="9525">
            <a:noFill/>
            <a:miter lim="800000"/>
            <a:headEnd/>
            <a:tailEnd/>
          </a:ln>
        </p:spPr>
      </p:pic>
      <p:sp>
        <p:nvSpPr>
          <p:cNvPr id="76" name="Rectangle 94"/>
          <p:cNvSpPr>
            <a:spLocks noChangeArrowheads="1"/>
          </p:cNvSpPr>
          <p:nvPr/>
        </p:nvSpPr>
        <p:spPr bwMode="auto">
          <a:xfrm>
            <a:off x="5657850" y="30899100"/>
            <a:ext cx="762000" cy="369888"/>
          </a:xfrm>
          <a:prstGeom prst="rect">
            <a:avLst/>
          </a:prstGeom>
          <a:solidFill>
            <a:schemeClr val="bg1"/>
          </a:solidFill>
          <a:ln w="19050" algn="ctr">
            <a:noFill/>
            <a:round/>
            <a:headEnd/>
            <a:tailEnd/>
          </a:ln>
        </p:spPr>
        <p:txBody>
          <a:bodyPr lIns="91360" tIns="45677" rIns="91360" bIns="45677">
            <a:spAutoFit/>
          </a:bodyPr>
          <a:lstStyle/>
          <a:p>
            <a:endParaRPr lang="en-US"/>
          </a:p>
        </p:txBody>
      </p:sp>
      <p:sp>
        <p:nvSpPr>
          <p:cNvPr id="77" name="Rectangle 96"/>
          <p:cNvSpPr>
            <a:spLocks noChangeArrowheads="1"/>
          </p:cNvSpPr>
          <p:nvPr/>
        </p:nvSpPr>
        <p:spPr bwMode="auto">
          <a:xfrm>
            <a:off x="4210050" y="27222450"/>
            <a:ext cx="1181100" cy="247650"/>
          </a:xfrm>
          <a:prstGeom prst="rect">
            <a:avLst/>
          </a:prstGeom>
          <a:solidFill>
            <a:schemeClr val="bg1"/>
          </a:solidFill>
          <a:ln w="19050" algn="ctr">
            <a:noFill/>
            <a:round/>
            <a:headEnd/>
            <a:tailEnd/>
          </a:ln>
        </p:spPr>
        <p:txBody>
          <a:bodyPr lIns="91360" tIns="45677" rIns="91360" bIns="45677">
            <a:spAutoFit/>
          </a:bodyPr>
          <a:lstStyle/>
          <a:p>
            <a:endParaRPr lang="en-US"/>
          </a:p>
        </p:txBody>
      </p:sp>
      <p:pic>
        <p:nvPicPr>
          <p:cNvPr id="87" name="Picture 101"/>
          <p:cNvPicPr>
            <a:picLocks noChangeAspect="1" noChangeArrowheads="1"/>
          </p:cNvPicPr>
          <p:nvPr/>
        </p:nvPicPr>
        <p:blipFill>
          <a:blip r:embed="rId5"/>
          <a:srcRect l="26025" t="16072" r="26025" b="4688"/>
          <a:stretch>
            <a:fillRect/>
          </a:stretch>
        </p:blipFill>
        <p:spPr bwMode="auto">
          <a:xfrm>
            <a:off x="25908000" y="11943985"/>
            <a:ext cx="6986336" cy="4542542"/>
          </a:xfrm>
          <a:prstGeom prst="rect">
            <a:avLst/>
          </a:prstGeom>
          <a:noFill/>
          <a:ln w="9525">
            <a:noFill/>
            <a:miter lim="800000"/>
            <a:headEnd/>
            <a:tailEnd/>
          </a:ln>
        </p:spPr>
      </p:pic>
      <p:pic>
        <p:nvPicPr>
          <p:cNvPr id="90" name="Picture 3"/>
          <p:cNvPicPr>
            <a:picLocks noChangeAspect="1" noChangeArrowheads="1"/>
          </p:cNvPicPr>
          <p:nvPr/>
        </p:nvPicPr>
        <p:blipFill>
          <a:blip r:embed="rId6"/>
          <a:srcRect/>
          <a:stretch>
            <a:fillRect/>
          </a:stretch>
        </p:blipFill>
        <p:spPr bwMode="auto">
          <a:xfrm>
            <a:off x="1378741" y="17139610"/>
            <a:ext cx="5555459" cy="5140933"/>
          </a:xfrm>
          <a:prstGeom prst="rect">
            <a:avLst/>
          </a:prstGeom>
          <a:noFill/>
          <a:ln w="9525">
            <a:noFill/>
            <a:miter lim="800000"/>
            <a:headEnd/>
            <a:tailEnd/>
          </a:ln>
          <a:effectLst/>
        </p:spPr>
      </p:pic>
      <p:grpSp>
        <p:nvGrpSpPr>
          <p:cNvPr id="96" name="Group 95"/>
          <p:cNvGrpSpPr/>
          <p:nvPr/>
        </p:nvGrpSpPr>
        <p:grpSpPr>
          <a:xfrm>
            <a:off x="5991582" y="11011408"/>
            <a:ext cx="4848195" cy="5802298"/>
            <a:chOff x="9432799" y="11395033"/>
            <a:chExt cx="5129213" cy="7896225"/>
          </a:xfrm>
        </p:grpSpPr>
        <p:grpSp>
          <p:nvGrpSpPr>
            <p:cNvPr id="93" name="Group 92"/>
            <p:cNvGrpSpPr/>
            <p:nvPr/>
          </p:nvGrpSpPr>
          <p:grpSpPr>
            <a:xfrm>
              <a:off x="9432799" y="11395033"/>
              <a:ext cx="5129213" cy="7896225"/>
              <a:chOff x="1822450" y="23979188"/>
              <a:chExt cx="5129213" cy="7896225"/>
            </a:xfrm>
          </p:grpSpPr>
          <p:pic>
            <p:nvPicPr>
              <p:cNvPr id="26" name="Picture 67" descr="semipermmemb04"/>
              <p:cNvPicPr>
                <a:picLocks noChangeAspect="1" noChangeArrowheads="1"/>
              </p:cNvPicPr>
              <p:nvPr/>
            </p:nvPicPr>
            <p:blipFill>
              <a:blip r:embed="rId7"/>
              <a:srcRect/>
              <a:stretch>
                <a:fillRect/>
              </a:stretch>
            </p:blipFill>
            <p:spPr bwMode="auto">
              <a:xfrm>
                <a:off x="1874838" y="23979188"/>
                <a:ext cx="5076825" cy="3695700"/>
              </a:xfrm>
              <a:prstGeom prst="rect">
                <a:avLst/>
              </a:prstGeom>
              <a:noFill/>
              <a:ln w="9525">
                <a:noFill/>
                <a:miter lim="800000"/>
                <a:headEnd/>
                <a:tailEnd/>
              </a:ln>
            </p:spPr>
          </p:pic>
          <p:grpSp>
            <p:nvGrpSpPr>
              <p:cNvPr id="92" name="Group 91"/>
              <p:cNvGrpSpPr/>
              <p:nvPr/>
            </p:nvGrpSpPr>
            <p:grpSpPr>
              <a:xfrm>
                <a:off x="1822450" y="28214638"/>
                <a:ext cx="5029200" cy="3660775"/>
                <a:chOff x="1822450" y="28214638"/>
                <a:chExt cx="5029200" cy="3660775"/>
              </a:xfrm>
            </p:grpSpPr>
            <p:pic>
              <p:nvPicPr>
                <p:cNvPr id="27" name="Picture 64" descr="cellmembrane04"/>
                <p:cNvPicPr>
                  <a:picLocks noChangeAspect="1" noChangeArrowheads="1"/>
                </p:cNvPicPr>
                <p:nvPr/>
              </p:nvPicPr>
              <p:blipFill>
                <a:blip r:embed="rId8"/>
                <a:srcRect/>
                <a:stretch>
                  <a:fillRect/>
                </a:stretch>
              </p:blipFill>
              <p:spPr bwMode="auto">
                <a:xfrm>
                  <a:off x="1822450" y="28214638"/>
                  <a:ext cx="5029200" cy="3660775"/>
                </a:xfrm>
                <a:prstGeom prst="rect">
                  <a:avLst/>
                </a:prstGeom>
                <a:noFill/>
                <a:ln w="9525">
                  <a:noFill/>
                  <a:miter lim="800000"/>
                  <a:headEnd/>
                  <a:tailEnd/>
                </a:ln>
              </p:spPr>
            </p:pic>
            <p:sp>
              <p:nvSpPr>
                <p:cNvPr id="79" name="TextBox 78"/>
                <p:cNvSpPr txBox="1"/>
                <p:nvPr/>
              </p:nvSpPr>
              <p:spPr>
                <a:xfrm>
                  <a:off x="5648451" y="30891999"/>
                  <a:ext cx="650875" cy="538162"/>
                </a:xfrm>
                <a:prstGeom prst="rect">
                  <a:avLst/>
                </a:prstGeom>
                <a:solidFill>
                  <a:schemeClr val="bg1"/>
                </a:solidFill>
              </p:spPr>
              <p:txBody>
                <a:bodyPr wrap="none">
                  <a:spAutoFit/>
                </a:bodyPr>
                <a:lstStyle/>
                <a:p>
                  <a:pPr>
                    <a:defRPr/>
                  </a:pPr>
                  <a:r>
                    <a:rPr lang="en-US" sz="1100" dirty="0">
                      <a:solidFill>
                        <a:schemeClr val="tx1">
                          <a:lumMod val="75000"/>
                          <a:lumOff val="25000"/>
                        </a:schemeClr>
                      </a:solidFill>
                      <a:latin typeface="CG Omega" pitchFamily="34" charset="0"/>
                      <a:ea typeface="ＭＳ Ｐゴシック" pitchFamily="34" charset="-128"/>
                      <a:cs typeface="+mn-cs"/>
                    </a:rPr>
                    <a:t>Bulk air</a:t>
                  </a:r>
                </a:p>
                <a:p>
                  <a:pPr>
                    <a:defRPr/>
                  </a:pPr>
                  <a:endParaRPr lang="en-US" dirty="0">
                    <a:solidFill>
                      <a:schemeClr val="tx1">
                        <a:lumMod val="75000"/>
                        <a:lumOff val="25000"/>
                      </a:schemeClr>
                    </a:solidFill>
                    <a:latin typeface="Arial" charset="0"/>
                    <a:ea typeface="ＭＳ Ｐゴシック" pitchFamily="34" charset="-128"/>
                    <a:cs typeface="+mn-cs"/>
                  </a:endParaRPr>
                </a:p>
              </p:txBody>
            </p:sp>
          </p:grpSp>
        </p:grpSp>
        <p:sp>
          <p:nvSpPr>
            <p:cNvPr id="94" name="Rounded Rectangle 93"/>
            <p:cNvSpPr/>
            <p:nvPr/>
          </p:nvSpPr>
          <p:spPr>
            <a:xfrm>
              <a:off x="12023598" y="14730368"/>
              <a:ext cx="930401" cy="2150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dirty="0">
                  <a:solidFill>
                    <a:schemeClr val="tx1">
                      <a:lumMod val="75000"/>
                      <a:lumOff val="25000"/>
                    </a:schemeClr>
                  </a:solidFill>
                  <a:latin typeface="CG Omega" pitchFamily="34" charset="0"/>
                  <a:ea typeface="ＭＳ Ｐゴシック" pitchFamily="34" charset="-128"/>
                </a:rPr>
                <a:t>Bulk air</a:t>
              </a:r>
              <a:endParaRPr lang="en-US" sz="1000" dirty="0">
                <a:solidFill>
                  <a:schemeClr val="tx1">
                    <a:lumMod val="75000"/>
                    <a:lumOff val="25000"/>
                  </a:schemeClr>
                </a:solidFill>
                <a:latin typeface="CG Omega" pitchFamily="34" charset="0"/>
                <a:ea typeface="ＭＳ Ｐゴシック" pitchFamily="34" charset="-128"/>
              </a:endParaRPr>
            </a:p>
          </p:txBody>
        </p:sp>
      </p:grpSp>
      <p:pic>
        <p:nvPicPr>
          <p:cNvPr id="97" name="Picture 107"/>
          <p:cNvPicPr>
            <a:picLocks noChangeAspect="1" noChangeArrowheads="1"/>
          </p:cNvPicPr>
          <p:nvPr/>
        </p:nvPicPr>
        <p:blipFill>
          <a:blip r:embed="rId9"/>
          <a:srcRect/>
          <a:stretch>
            <a:fillRect/>
          </a:stretch>
        </p:blipFill>
        <p:spPr bwMode="auto">
          <a:xfrm>
            <a:off x="1471195" y="10980188"/>
            <a:ext cx="3855286" cy="5802298"/>
          </a:xfrm>
          <a:prstGeom prst="rect">
            <a:avLst/>
          </a:prstGeom>
          <a:noFill/>
          <a:ln w="19050" algn="ctr">
            <a:noFill/>
            <a:miter lim="800000"/>
            <a:headEnd/>
            <a:tailEnd/>
          </a:ln>
        </p:spPr>
      </p:pic>
      <p:pic>
        <p:nvPicPr>
          <p:cNvPr id="9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8741" y="22565446"/>
            <a:ext cx="5555459" cy="524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100"/>
          <p:cNvGrpSpPr/>
          <p:nvPr/>
        </p:nvGrpSpPr>
        <p:grpSpPr>
          <a:xfrm>
            <a:off x="1343399" y="28112059"/>
            <a:ext cx="5590802" cy="3396745"/>
            <a:chOff x="1449642" y="24017896"/>
            <a:chExt cx="7477776" cy="2971985"/>
          </a:xfrm>
        </p:grpSpPr>
        <p:pic>
          <p:nvPicPr>
            <p:cNvPr id="99" name="Picture 3" descr="T:\Research\AndersonLab\Share\CTUIR\CTUIR pics\CTUIR - Andres\WoodShed_Structure.JPG"/>
            <p:cNvPicPr>
              <a:picLocks noChangeAspect="1" noChangeArrowheads="1"/>
            </p:cNvPicPr>
            <p:nvPr/>
          </p:nvPicPr>
          <p:blipFill>
            <a:blip r:embed="rId11" cstate="print"/>
            <a:srcRect/>
            <a:stretch>
              <a:fillRect/>
            </a:stretch>
          </p:blipFill>
          <p:spPr bwMode="auto">
            <a:xfrm>
              <a:off x="1449642" y="24017896"/>
              <a:ext cx="3602156" cy="2971985"/>
            </a:xfrm>
            <a:prstGeom prst="rect">
              <a:avLst/>
            </a:prstGeom>
            <a:noFill/>
          </p:spPr>
        </p:pic>
        <p:pic>
          <p:nvPicPr>
            <p:cNvPr id="100" name="Picture 2" descr="T:\Research\AndersonLab\Share\CTUIR\CTUIR pics\CTUIR - Andres\Tipi_Structure.JPG"/>
            <p:cNvPicPr>
              <a:picLocks noChangeAspect="1" noChangeArrowheads="1"/>
            </p:cNvPicPr>
            <p:nvPr/>
          </p:nvPicPr>
          <p:blipFill>
            <a:blip r:embed="rId12" cstate="print"/>
            <a:srcRect/>
            <a:stretch>
              <a:fillRect/>
            </a:stretch>
          </p:blipFill>
          <p:spPr bwMode="auto">
            <a:xfrm>
              <a:off x="5086350" y="24017896"/>
              <a:ext cx="3841068" cy="2971985"/>
            </a:xfrm>
            <a:prstGeom prst="rect">
              <a:avLst/>
            </a:prstGeom>
            <a:noFill/>
          </p:spPr>
        </p:pic>
      </p:grpSp>
      <p:sp>
        <p:nvSpPr>
          <p:cNvPr id="102" name="TextBox 101"/>
          <p:cNvSpPr txBox="1"/>
          <p:nvPr/>
        </p:nvSpPr>
        <p:spPr>
          <a:xfrm>
            <a:off x="7063320" y="17340408"/>
            <a:ext cx="5704504" cy="4524315"/>
          </a:xfrm>
          <a:prstGeom prst="rect">
            <a:avLst/>
          </a:prstGeom>
          <a:noFill/>
        </p:spPr>
        <p:txBody>
          <a:bodyPr wrap="square" rtlCol="0">
            <a:spAutoFit/>
          </a:bodyPr>
          <a:lstStyle/>
          <a:p>
            <a:r>
              <a:rPr lang="en-US" sz="3600" dirty="0" smtClean="0"/>
              <a:t>Gulf of Mexico locations:</a:t>
            </a:r>
          </a:p>
          <a:p>
            <a:pPr marL="571500" indent="-571500">
              <a:buFont typeface="Arial" pitchFamily="34" charset="0"/>
              <a:buChar char="•"/>
            </a:pPr>
            <a:r>
              <a:rPr lang="en-US" sz="3600" dirty="0" smtClean="0"/>
              <a:t>Fort Pickens, FL</a:t>
            </a:r>
          </a:p>
          <a:p>
            <a:pPr marL="571500" indent="-571500">
              <a:buFont typeface="Arial" pitchFamily="34" charset="0"/>
              <a:buChar char="•"/>
            </a:pPr>
            <a:r>
              <a:rPr lang="en-US" sz="3600" dirty="0" smtClean="0"/>
              <a:t>Bon </a:t>
            </a:r>
            <a:r>
              <a:rPr lang="en-US" sz="3600" dirty="0" err="1" smtClean="0"/>
              <a:t>Secour</a:t>
            </a:r>
            <a:r>
              <a:rPr lang="en-US" sz="3600" dirty="0" smtClean="0"/>
              <a:t>, Al</a:t>
            </a:r>
          </a:p>
          <a:p>
            <a:pPr marL="571500" indent="-571500">
              <a:buFont typeface="Arial" pitchFamily="34" charset="0"/>
              <a:buChar char="•"/>
            </a:pPr>
            <a:r>
              <a:rPr lang="en-US" sz="3600" dirty="0" smtClean="0"/>
              <a:t>Gulfport, MS</a:t>
            </a:r>
          </a:p>
          <a:p>
            <a:pPr marL="571500" indent="-571500">
              <a:buFont typeface="Arial" pitchFamily="34" charset="0"/>
              <a:buChar char="•"/>
            </a:pPr>
            <a:r>
              <a:rPr lang="en-US" sz="3600" dirty="0" smtClean="0"/>
              <a:t>Grand isle, LA</a:t>
            </a:r>
          </a:p>
          <a:p>
            <a:pPr marL="571500" indent="-571500">
              <a:buFont typeface="Arial" pitchFamily="34" charset="0"/>
              <a:buChar char="•"/>
            </a:pPr>
            <a:r>
              <a:rPr lang="en-US" sz="3600" dirty="0" smtClean="0"/>
              <a:t>Research permits were obtained for all study sites.     </a:t>
            </a:r>
            <a:endParaRPr lang="en-US" sz="3600" dirty="0"/>
          </a:p>
        </p:txBody>
      </p:sp>
      <p:sp>
        <p:nvSpPr>
          <p:cNvPr id="104" name="TextBox 103"/>
          <p:cNvSpPr txBox="1"/>
          <p:nvPr/>
        </p:nvSpPr>
        <p:spPr>
          <a:xfrm>
            <a:off x="7063320" y="22673057"/>
            <a:ext cx="5751812" cy="5632311"/>
          </a:xfrm>
          <a:prstGeom prst="rect">
            <a:avLst/>
          </a:prstGeom>
          <a:noFill/>
        </p:spPr>
        <p:txBody>
          <a:bodyPr wrap="square" rtlCol="0">
            <a:spAutoFit/>
          </a:bodyPr>
          <a:lstStyle/>
          <a:p>
            <a:r>
              <a:rPr lang="en-US" sz="3600" dirty="0" smtClean="0"/>
              <a:t>SITC sampling locations:</a:t>
            </a:r>
          </a:p>
          <a:p>
            <a:pPr marL="571500" indent="-571500">
              <a:buFont typeface="Arial" pitchFamily="34" charset="0"/>
              <a:buChar char="•"/>
            </a:pPr>
            <a:r>
              <a:rPr lang="en-US" sz="3600" dirty="0" smtClean="0"/>
              <a:t>Meteorological station at northern end of tribal land near a petroleum refining facility </a:t>
            </a:r>
          </a:p>
          <a:p>
            <a:pPr marL="571500" indent="-571500">
              <a:buFont typeface="Arial" pitchFamily="34" charset="0"/>
              <a:buChar char="•"/>
            </a:pPr>
            <a:r>
              <a:rPr lang="en-US" sz="3600" dirty="0" smtClean="0"/>
              <a:t>Southern region of tribal lands close to high use industrial area</a:t>
            </a:r>
          </a:p>
          <a:p>
            <a:pPr marL="571500" indent="-571500">
              <a:buFont typeface="Arial" pitchFamily="34" charset="0"/>
              <a:buChar char="•"/>
            </a:pPr>
            <a:r>
              <a:rPr lang="en-US" sz="3600" dirty="0" smtClean="0"/>
              <a:t>MDSA obtained prior to study </a:t>
            </a:r>
          </a:p>
        </p:txBody>
      </p:sp>
      <p:sp>
        <p:nvSpPr>
          <p:cNvPr id="105" name="TextBox 104"/>
          <p:cNvSpPr txBox="1"/>
          <p:nvPr/>
        </p:nvSpPr>
        <p:spPr>
          <a:xfrm>
            <a:off x="7039666" y="28234676"/>
            <a:ext cx="5751812" cy="3416320"/>
          </a:xfrm>
          <a:prstGeom prst="rect">
            <a:avLst/>
          </a:prstGeom>
          <a:noFill/>
        </p:spPr>
        <p:txBody>
          <a:bodyPr wrap="square" rtlCol="0">
            <a:spAutoFit/>
          </a:bodyPr>
          <a:lstStyle/>
          <a:p>
            <a:r>
              <a:rPr lang="en-US" sz="3600" dirty="0" smtClean="0"/>
              <a:t>CTUIR sampling locations:</a:t>
            </a:r>
          </a:p>
          <a:p>
            <a:pPr marL="571500" indent="-571500">
              <a:buFont typeface="Arial" pitchFamily="34" charset="0"/>
              <a:buChar char="•"/>
            </a:pPr>
            <a:r>
              <a:rPr lang="en-US" sz="3600" dirty="0" smtClean="0"/>
              <a:t>PSDs and salmon smoked in two structures with two wood types  </a:t>
            </a:r>
          </a:p>
          <a:p>
            <a:pPr marL="571500" indent="-571500">
              <a:buFont typeface="Arial" pitchFamily="34" charset="0"/>
              <a:buChar char="•"/>
            </a:pPr>
            <a:r>
              <a:rPr lang="en-US" sz="3600" dirty="0" smtClean="0"/>
              <a:t>MDSA obtained prior to study </a:t>
            </a:r>
          </a:p>
        </p:txBody>
      </p:sp>
      <p:pic>
        <p:nvPicPr>
          <p:cNvPr id="106" name="Picture 4" descr="T:\Research\AndersonLab\Share\CTUIR\CTUIR pics\CTUIR - Olekssi\_MG_783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06399" y="28345034"/>
            <a:ext cx="3212227" cy="3195604"/>
          </a:xfrm>
          <a:prstGeom prst="rect">
            <a:avLst/>
          </a:prstGeom>
          <a:noFill/>
          <a:extLst>
            <a:ext uri="{909E8E84-426E-40DD-AFC4-6F175D3DCCD1}">
              <a14:hiddenFill xmlns:a14="http://schemas.microsoft.com/office/drawing/2010/main">
                <a:solidFill>
                  <a:srgbClr val="FFFFFF"/>
                </a:solidFill>
              </a14:hiddenFill>
            </a:ext>
          </a:extLst>
        </p:spPr>
      </p:pic>
      <p:pic>
        <p:nvPicPr>
          <p:cNvPr id="107" name="P 1" descr="north end monitors Sept 2010"/>
          <p:cNvPicPr/>
          <p:nvPr/>
        </p:nvPicPr>
        <p:blipFill>
          <a:blip r:embed="rId14" cstate="print"/>
          <a:srcRect/>
          <a:stretch>
            <a:fillRect/>
          </a:stretch>
        </p:blipFill>
        <p:spPr bwMode="auto">
          <a:xfrm>
            <a:off x="13144112" y="23635835"/>
            <a:ext cx="3212227" cy="3142620"/>
          </a:xfrm>
          <a:prstGeom prst="rect">
            <a:avLst/>
          </a:prstGeom>
          <a:noFill/>
          <a:ln w="9525">
            <a:noFill/>
            <a:miter lim="800000"/>
            <a:headEnd/>
            <a:tailEnd/>
          </a:ln>
        </p:spPr>
      </p:pic>
      <p:pic>
        <p:nvPicPr>
          <p:cNvPr id="2050" name="Picture 2" descr="T:\Research\AndersonLab\Share\Lab Pictures\Horizon Oil Spill\Gulf Field Sampling May 2010\Photos and video from the Western Coast - 5-10\IMG_016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181824" y="18008437"/>
            <a:ext cx="3174515" cy="3142619"/>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56"/>
          <p:cNvSpPr txBox="1">
            <a:spLocks noChangeArrowheads="1"/>
          </p:cNvSpPr>
          <p:nvPr/>
        </p:nvSpPr>
        <p:spPr bwMode="auto">
          <a:xfrm>
            <a:off x="18174098" y="17376410"/>
            <a:ext cx="5835650" cy="646331"/>
          </a:xfrm>
          <a:prstGeom prst="rect">
            <a:avLst/>
          </a:prstGeom>
          <a:noFill/>
          <a:ln w="9525">
            <a:noFill/>
            <a:miter lim="800000"/>
            <a:headEnd/>
            <a:tailEnd/>
          </a:ln>
        </p:spPr>
        <p:txBody>
          <a:bodyPr wrap="square">
            <a:spAutoFit/>
          </a:bodyPr>
          <a:lstStyle/>
          <a:p>
            <a:pPr algn="ctr"/>
            <a:r>
              <a:rPr lang="en-US" sz="1800" dirty="0"/>
              <a:t>Our </a:t>
            </a:r>
            <a:r>
              <a:rPr lang="en-US" sz="1800" dirty="0" smtClean="0"/>
              <a:t>SIM method </a:t>
            </a:r>
            <a:r>
              <a:rPr lang="en-US" sz="1800" dirty="0" smtClean="0"/>
              <a:t> is  composed  of 33 legacy and emerging PAHs. </a:t>
            </a:r>
            <a:endParaRPr lang="en-US" sz="1800" dirty="0"/>
          </a:p>
        </p:txBody>
      </p:sp>
      <p:sp>
        <p:nvSpPr>
          <p:cNvPr id="108" name="TextBox 107"/>
          <p:cNvSpPr txBox="1"/>
          <p:nvPr/>
        </p:nvSpPr>
        <p:spPr>
          <a:xfrm>
            <a:off x="23408482" y="18308111"/>
            <a:ext cx="4570290" cy="646331"/>
          </a:xfrm>
          <a:prstGeom prst="rect">
            <a:avLst/>
          </a:prstGeom>
          <a:noFill/>
        </p:spPr>
        <p:txBody>
          <a:bodyPr wrap="none" rtlCol="0">
            <a:spAutoFit/>
          </a:bodyPr>
          <a:lstStyle/>
          <a:p>
            <a:r>
              <a:rPr lang="en-US" sz="3600" b="1" dirty="0" smtClean="0"/>
              <a:t>Gulf of Mexico Results </a:t>
            </a:r>
            <a:endParaRPr lang="en-US" sz="3600" b="1" dirty="0"/>
          </a:p>
        </p:txBody>
      </p:sp>
      <p:grpSp>
        <p:nvGrpSpPr>
          <p:cNvPr id="2058" name="Group 2057"/>
          <p:cNvGrpSpPr/>
          <p:nvPr/>
        </p:nvGrpSpPr>
        <p:grpSpPr>
          <a:xfrm>
            <a:off x="17469154" y="18821400"/>
            <a:ext cx="15827645" cy="3302942"/>
            <a:chOff x="17539098" y="18821400"/>
            <a:chExt cx="15827645" cy="3302942"/>
          </a:xfrm>
        </p:grpSpPr>
        <p:graphicFrame>
          <p:nvGraphicFramePr>
            <p:cNvPr id="111" name="Chart 110"/>
            <p:cNvGraphicFramePr>
              <a:graphicFrameLocks/>
            </p:cNvGraphicFramePr>
            <p:nvPr>
              <p:extLst>
                <p:ext uri="{D42A27DB-BD31-4B8C-83A1-F6EECF244321}">
                  <p14:modId xmlns:p14="http://schemas.microsoft.com/office/powerpoint/2010/main" val="1471987705"/>
                </p:ext>
              </p:extLst>
            </p:nvPr>
          </p:nvGraphicFramePr>
          <p:xfrm>
            <a:off x="17539098" y="18821400"/>
            <a:ext cx="4317081" cy="330294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12" name="Chart 111"/>
            <p:cNvGraphicFramePr>
              <a:graphicFrameLocks/>
            </p:cNvGraphicFramePr>
            <p:nvPr>
              <p:extLst>
                <p:ext uri="{D42A27DB-BD31-4B8C-83A1-F6EECF244321}">
                  <p14:modId xmlns:p14="http://schemas.microsoft.com/office/powerpoint/2010/main" val="2690882843"/>
                </p:ext>
              </p:extLst>
            </p:nvPr>
          </p:nvGraphicFramePr>
          <p:xfrm>
            <a:off x="21674440" y="18821400"/>
            <a:ext cx="4038600" cy="330294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4" name="Chart 113"/>
            <p:cNvGraphicFramePr>
              <a:graphicFrameLocks/>
            </p:cNvGraphicFramePr>
            <p:nvPr>
              <p:extLst>
                <p:ext uri="{D42A27DB-BD31-4B8C-83A1-F6EECF244321}">
                  <p14:modId xmlns:p14="http://schemas.microsoft.com/office/powerpoint/2010/main" val="1121287262"/>
                </p:ext>
              </p:extLst>
            </p:nvPr>
          </p:nvGraphicFramePr>
          <p:xfrm>
            <a:off x="29141341" y="18821400"/>
            <a:ext cx="4225402" cy="3302942"/>
          </p:xfrm>
          <a:graphic>
            <a:graphicData uri="http://schemas.openxmlformats.org/drawingml/2006/chart">
              <c:chart xmlns:c="http://schemas.openxmlformats.org/drawingml/2006/chart" xmlns:r="http://schemas.openxmlformats.org/officeDocument/2006/relationships" r:id="rId18"/>
            </a:graphicData>
          </a:graphic>
        </p:graphicFrame>
      </p:grpSp>
      <p:sp>
        <p:nvSpPr>
          <p:cNvPr id="88" name="TextBox 85"/>
          <p:cNvSpPr txBox="1">
            <a:spLocks noChangeArrowheads="1"/>
          </p:cNvSpPr>
          <p:nvPr/>
        </p:nvSpPr>
        <p:spPr bwMode="auto">
          <a:xfrm>
            <a:off x="17535524" y="21921653"/>
            <a:ext cx="15916276" cy="830997"/>
          </a:xfrm>
          <a:prstGeom prst="rect">
            <a:avLst/>
          </a:prstGeom>
          <a:noFill/>
          <a:ln w="9525">
            <a:noFill/>
            <a:miter lim="800000"/>
            <a:headEnd/>
            <a:tailEnd/>
          </a:ln>
        </p:spPr>
        <p:txBody>
          <a:bodyPr wrap="square">
            <a:spAutoFit/>
          </a:bodyPr>
          <a:lstStyle/>
          <a:p>
            <a:pPr algn="ctr"/>
            <a:r>
              <a:rPr lang="en-US" sz="2400" dirty="0" smtClean="0"/>
              <a:t> </a:t>
            </a:r>
            <a:r>
              <a:rPr lang="en-US" sz="2400" dirty="0" smtClean="0"/>
              <a:t>C</a:t>
            </a:r>
            <a:r>
              <a:rPr lang="en-US" sz="2400" dirty="0" smtClean="0"/>
              <a:t>ompounds positively identified using the screening method included: 6 oxygenated PAHs, 1 </a:t>
            </a:r>
            <a:r>
              <a:rPr lang="en-US" sz="2400" dirty="0" err="1" smtClean="0"/>
              <a:t>nitrogenated</a:t>
            </a:r>
            <a:r>
              <a:rPr lang="en-US" sz="2400" dirty="0" smtClean="0"/>
              <a:t> PAH, 23 PAHs,           1 </a:t>
            </a:r>
            <a:r>
              <a:rPr lang="en-US" sz="2400" dirty="0" err="1" smtClean="0"/>
              <a:t>sulfonated</a:t>
            </a:r>
            <a:r>
              <a:rPr lang="en-US" sz="2400" dirty="0" smtClean="0"/>
              <a:t> PAH, 12 pesticides, and multiple industrial compounds. </a:t>
            </a:r>
            <a:endParaRPr lang="en-US" sz="2400" dirty="0"/>
          </a:p>
        </p:txBody>
      </p:sp>
      <p:sp>
        <p:nvSpPr>
          <p:cNvPr id="123" name="TextBox 122"/>
          <p:cNvSpPr txBox="1"/>
          <p:nvPr/>
        </p:nvSpPr>
        <p:spPr>
          <a:xfrm>
            <a:off x="24220201" y="22743203"/>
            <a:ext cx="2573910" cy="646331"/>
          </a:xfrm>
          <a:prstGeom prst="rect">
            <a:avLst/>
          </a:prstGeom>
          <a:noFill/>
        </p:spPr>
        <p:txBody>
          <a:bodyPr wrap="none" rtlCol="0">
            <a:spAutoFit/>
          </a:bodyPr>
          <a:lstStyle/>
          <a:p>
            <a:r>
              <a:rPr lang="en-US" sz="3600" b="1" dirty="0" smtClean="0"/>
              <a:t>SITC Results </a:t>
            </a:r>
            <a:endParaRPr lang="en-US" sz="3600" b="1" dirty="0"/>
          </a:p>
        </p:txBody>
      </p:sp>
      <p:pic>
        <p:nvPicPr>
          <p:cNvPr id="2055" name="Picture 7"/>
          <p:cNvPicPr>
            <a:picLocks noChangeAspect="1" noChangeArrowheads="1"/>
          </p:cNvPicPr>
          <p:nvPr/>
        </p:nvPicPr>
        <p:blipFill>
          <a:blip r:embed="rId19">
            <a:extLst>
              <a:ext uri="{28A0092B-C50C-407E-A947-70E740481C1C}">
                <a14:useLocalDpi xmlns:a14="http://schemas.microsoft.com/office/drawing/2010/main" val="0"/>
              </a:ext>
            </a:extLst>
          </a:blip>
          <a:srcRect l="10684" t="12463" b="45697"/>
          <a:stretch>
            <a:fillRect/>
          </a:stretch>
        </p:blipFill>
        <p:spPr bwMode="auto">
          <a:xfrm>
            <a:off x="17859558" y="11943984"/>
            <a:ext cx="6833936" cy="245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6" name="Object 125"/>
          <p:cNvGraphicFramePr>
            <a:graphicFrameLocks noChangeAspect="1"/>
          </p:cNvGraphicFramePr>
          <p:nvPr>
            <p:extLst>
              <p:ext uri="{D42A27DB-BD31-4B8C-83A1-F6EECF244321}">
                <p14:modId xmlns:p14="http://schemas.microsoft.com/office/powerpoint/2010/main" val="769531252"/>
              </p:ext>
            </p:extLst>
          </p:nvPr>
        </p:nvGraphicFramePr>
        <p:xfrm>
          <a:off x="18014002" y="23327680"/>
          <a:ext cx="7072070" cy="3544222"/>
        </p:xfrm>
        <a:graphic>
          <a:graphicData uri="http://schemas.openxmlformats.org/presentationml/2006/ole">
            <mc:AlternateContent xmlns:mc="http://schemas.openxmlformats.org/markup-compatibility/2006">
              <mc:Choice xmlns:v="urn:schemas-microsoft-com:vml" Requires="v">
                <p:oleObj spid="_x0000_s2121" name="SPW 12.0 Graph" r:id="rId20" imgW="5669280" imgH="4383360" progId="SigmaPlotGraphicObject.11">
                  <p:embed/>
                </p:oleObj>
              </mc:Choice>
              <mc:Fallback>
                <p:oleObj name="SPW 12.0 Graph" r:id="rId20" imgW="5669280" imgH="4383360" progId="SigmaPlotGraphicObject.11">
                  <p:embed/>
                  <p:pic>
                    <p:nvPicPr>
                      <p:cNvPr id="0" name=""/>
                      <p:cNvPicPr/>
                      <p:nvPr/>
                    </p:nvPicPr>
                    <p:blipFill>
                      <a:blip r:embed="rId21"/>
                      <a:stretch>
                        <a:fillRect/>
                      </a:stretch>
                    </p:blipFill>
                    <p:spPr>
                      <a:xfrm>
                        <a:off x="18014002" y="23327680"/>
                        <a:ext cx="7072070" cy="3544222"/>
                      </a:xfrm>
                      <a:prstGeom prst="rect">
                        <a:avLst/>
                      </a:prstGeom>
                    </p:spPr>
                  </p:pic>
                </p:oleObj>
              </mc:Fallback>
            </mc:AlternateContent>
          </a:graphicData>
        </a:graphic>
      </p:graphicFrame>
      <p:graphicFrame>
        <p:nvGraphicFramePr>
          <p:cNvPr id="127" name="Object 126"/>
          <p:cNvGraphicFramePr>
            <a:graphicFrameLocks noChangeAspect="1"/>
          </p:cNvGraphicFramePr>
          <p:nvPr>
            <p:extLst>
              <p:ext uri="{D42A27DB-BD31-4B8C-83A1-F6EECF244321}">
                <p14:modId xmlns:p14="http://schemas.microsoft.com/office/powerpoint/2010/main" val="2481947427"/>
              </p:ext>
            </p:extLst>
          </p:nvPr>
        </p:nvGraphicFramePr>
        <p:xfrm>
          <a:off x="25363487" y="23353140"/>
          <a:ext cx="7185025" cy="3592965"/>
        </p:xfrm>
        <a:graphic>
          <a:graphicData uri="http://schemas.openxmlformats.org/presentationml/2006/ole">
            <mc:AlternateContent xmlns:mc="http://schemas.openxmlformats.org/markup-compatibility/2006">
              <mc:Choice xmlns:v="urn:schemas-microsoft-com:vml" Requires="v">
                <p:oleObj spid="_x0000_s2122" name="SPW 12.0 Graph" r:id="rId22" imgW="5258520" imgH="4341240" progId="SigmaPlotGraphicObject.11">
                  <p:embed/>
                </p:oleObj>
              </mc:Choice>
              <mc:Fallback>
                <p:oleObj name="SPW 12.0 Graph" r:id="rId22" imgW="5258520" imgH="4341240" progId="SigmaPlotGraphicObject.11">
                  <p:embed/>
                  <p:pic>
                    <p:nvPicPr>
                      <p:cNvPr id="0" name=""/>
                      <p:cNvPicPr/>
                      <p:nvPr/>
                    </p:nvPicPr>
                    <p:blipFill>
                      <a:blip r:embed="rId23"/>
                      <a:stretch>
                        <a:fillRect/>
                      </a:stretch>
                    </p:blipFill>
                    <p:spPr>
                      <a:xfrm>
                        <a:off x="25363487" y="23353140"/>
                        <a:ext cx="7185025" cy="3592965"/>
                      </a:xfrm>
                      <a:prstGeom prst="rect">
                        <a:avLst/>
                      </a:prstGeom>
                    </p:spPr>
                  </p:pic>
                </p:oleObj>
              </mc:Fallback>
            </mc:AlternateContent>
          </a:graphicData>
        </a:graphic>
      </p:graphicFrame>
      <p:sp>
        <p:nvSpPr>
          <p:cNvPr id="2048" name="TextBox 2047"/>
          <p:cNvSpPr txBox="1"/>
          <p:nvPr/>
        </p:nvSpPr>
        <p:spPr>
          <a:xfrm>
            <a:off x="22502105" y="26905634"/>
            <a:ext cx="5852940" cy="646331"/>
          </a:xfrm>
          <a:prstGeom prst="rect">
            <a:avLst/>
          </a:prstGeom>
          <a:noFill/>
        </p:spPr>
        <p:txBody>
          <a:bodyPr wrap="square" rtlCol="0">
            <a:spAutoFit/>
          </a:bodyPr>
          <a:lstStyle/>
          <a:p>
            <a:pPr algn="ctr"/>
            <a:r>
              <a:rPr lang="en-US" sz="3600" b="1" dirty="0" smtClean="0"/>
              <a:t>CTUIR Results</a:t>
            </a:r>
            <a:endParaRPr lang="en-US" sz="3600" b="1" dirty="0"/>
          </a:p>
        </p:txBody>
      </p:sp>
      <p:graphicFrame>
        <p:nvGraphicFramePr>
          <p:cNvPr id="137" name="Chart 136"/>
          <p:cNvGraphicFramePr>
            <a:graphicFrameLocks/>
          </p:cNvGraphicFramePr>
          <p:nvPr>
            <p:extLst>
              <p:ext uri="{D42A27DB-BD31-4B8C-83A1-F6EECF244321}">
                <p14:modId xmlns:p14="http://schemas.microsoft.com/office/powerpoint/2010/main" val="1407370215"/>
              </p:ext>
            </p:extLst>
          </p:nvPr>
        </p:nvGraphicFramePr>
        <p:xfrm>
          <a:off x="17859558" y="27470100"/>
          <a:ext cx="4028586" cy="3834294"/>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38" name="Chart 137"/>
          <p:cNvGraphicFramePr>
            <a:graphicFrameLocks/>
          </p:cNvGraphicFramePr>
          <p:nvPr>
            <p:extLst>
              <p:ext uri="{D42A27DB-BD31-4B8C-83A1-F6EECF244321}">
                <p14:modId xmlns:p14="http://schemas.microsoft.com/office/powerpoint/2010/main" val="2676113588"/>
              </p:ext>
            </p:extLst>
          </p:nvPr>
        </p:nvGraphicFramePr>
        <p:xfrm>
          <a:off x="21672733" y="27308817"/>
          <a:ext cx="3954531" cy="493392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39" name="Chart 138"/>
          <p:cNvGraphicFramePr>
            <a:graphicFrameLocks/>
          </p:cNvGraphicFramePr>
          <p:nvPr>
            <p:extLst>
              <p:ext uri="{D42A27DB-BD31-4B8C-83A1-F6EECF244321}">
                <p14:modId xmlns:p14="http://schemas.microsoft.com/office/powerpoint/2010/main" val="1432189195"/>
              </p:ext>
            </p:extLst>
          </p:nvPr>
        </p:nvGraphicFramePr>
        <p:xfrm>
          <a:off x="25013081" y="27506293"/>
          <a:ext cx="4149156" cy="3789902"/>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40" name="Chart 139"/>
          <p:cNvGraphicFramePr>
            <a:graphicFrameLocks/>
          </p:cNvGraphicFramePr>
          <p:nvPr>
            <p:extLst>
              <p:ext uri="{D42A27DB-BD31-4B8C-83A1-F6EECF244321}">
                <p14:modId xmlns:p14="http://schemas.microsoft.com/office/powerpoint/2010/main" val="2484330781"/>
              </p:ext>
            </p:extLst>
          </p:nvPr>
        </p:nvGraphicFramePr>
        <p:xfrm>
          <a:off x="28956000" y="27470100"/>
          <a:ext cx="4340225" cy="3826313"/>
        </p:xfrm>
        <a:graphic>
          <a:graphicData uri="http://schemas.openxmlformats.org/drawingml/2006/chart">
            <c:chart xmlns:c="http://schemas.openxmlformats.org/drawingml/2006/chart" xmlns:r="http://schemas.openxmlformats.org/officeDocument/2006/relationships" r:id="rId27"/>
          </a:graphicData>
        </a:graphic>
      </p:graphicFrame>
      <p:sp>
        <p:nvSpPr>
          <p:cNvPr id="141" name="TextBox 85"/>
          <p:cNvSpPr txBox="1">
            <a:spLocks noChangeArrowheads="1"/>
          </p:cNvSpPr>
          <p:nvPr/>
        </p:nvSpPr>
        <p:spPr bwMode="auto">
          <a:xfrm>
            <a:off x="17354454" y="31268988"/>
            <a:ext cx="15916276" cy="830997"/>
          </a:xfrm>
          <a:prstGeom prst="rect">
            <a:avLst/>
          </a:prstGeom>
          <a:noFill/>
          <a:ln w="9525">
            <a:noFill/>
            <a:miter lim="800000"/>
            <a:headEnd/>
            <a:tailEnd/>
          </a:ln>
        </p:spPr>
        <p:txBody>
          <a:bodyPr wrap="square">
            <a:spAutoFit/>
          </a:bodyPr>
          <a:lstStyle/>
          <a:p>
            <a:pPr algn="ctr"/>
            <a:r>
              <a:rPr lang="en-US" sz="2400" dirty="0" smtClean="0"/>
              <a:t> </a:t>
            </a:r>
            <a:r>
              <a:rPr lang="en-US" sz="2400" dirty="0" smtClean="0"/>
              <a:t>C</a:t>
            </a:r>
            <a:r>
              <a:rPr lang="en-US" sz="2400" dirty="0" smtClean="0"/>
              <a:t>ompounds positively identified using the screening method included: 4 oxygenated PAHs, 22 PAHs and 2 industrial compounds </a:t>
            </a:r>
            <a:endParaRPr lang="en-US" sz="2400" dirty="0"/>
          </a:p>
        </p:txBody>
      </p:sp>
      <p:sp>
        <p:nvSpPr>
          <p:cNvPr id="2049" name="TextBox 2048"/>
          <p:cNvSpPr txBox="1"/>
          <p:nvPr/>
        </p:nvSpPr>
        <p:spPr>
          <a:xfrm>
            <a:off x="35645113" y="10713819"/>
            <a:ext cx="13241949" cy="5262979"/>
          </a:xfrm>
          <a:prstGeom prst="rect">
            <a:avLst/>
          </a:prstGeom>
          <a:noFill/>
        </p:spPr>
        <p:txBody>
          <a:bodyPr wrap="square" rtlCol="0">
            <a:spAutoFit/>
          </a:bodyPr>
          <a:lstStyle/>
          <a:p>
            <a:pPr marL="457200" indent="-457200">
              <a:buFont typeface="Arial" pitchFamily="34" charset="0"/>
              <a:buChar char="•"/>
            </a:pPr>
            <a:r>
              <a:rPr lang="en-US" sz="2800" dirty="0" smtClean="0"/>
              <a:t>Passive sampling devices can provide communities impacted by environmental events or industrial activities important information regarding the source and potential exposure to environmental contaminants with benefits of short training time and </a:t>
            </a:r>
            <a:r>
              <a:rPr lang="en-US" sz="2800" dirty="0" smtClean="0"/>
              <a:t>low cost.</a:t>
            </a:r>
            <a:r>
              <a:rPr lang="en-US" sz="2800" dirty="0" smtClean="0"/>
              <a:t> </a:t>
            </a:r>
          </a:p>
          <a:p>
            <a:r>
              <a:rPr lang="en-US" sz="2800" dirty="0" smtClean="0"/>
              <a:t>    </a:t>
            </a:r>
          </a:p>
          <a:p>
            <a:pPr marL="457200" indent="-457200">
              <a:buFont typeface="Arial" pitchFamily="34" charset="0"/>
              <a:buChar char="•"/>
            </a:pPr>
            <a:r>
              <a:rPr lang="en-US" sz="2800" dirty="0" smtClean="0"/>
              <a:t>Lipid Free Tubing can be used as a passive sampling device for vapor phase compounds in the atmosphere. </a:t>
            </a:r>
          </a:p>
          <a:p>
            <a:endParaRPr lang="en-US" sz="2800" dirty="0"/>
          </a:p>
          <a:p>
            <a:pPr marL="457200" indent="-457200">
              <a:buFont typeface="Arial" pitchFamily="34" charset="0"/>
              <a:buChar char="•"/>
            </a:pPr>
            <a:r>
              <a:rPr lang="en-US" sz="2800" dirty="0" smtClean="0"/>
              <a:t>Lipid </a:t>
            </a:r>
            <a:r>
              <a:rPr lang="en-US" sz="2800" dirty="0"/>
              <a:t>F</a:t>
            </a:r>
            <a:r>
              <a:rPr lang="en-US" sz="2800" dirty="0" smtClean="0"/>
              <a:t>ree Tubing passive samplers are sensitive enough to reveal spatial and temporal changes in ambient air profiles. </a:t>
            </a:r>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p:txBody>
      </p:sp>
      <p:sp>
        <p:nvSpPr>
          <p:cNvPr id="2057" name="TextBox 2056"/>
          <p:cNvSpPr txBox="1"/>
          <p:nvPr/>
        </p:nvSpPr>
        <p:spPr>
          <a:xfrm>
            <a:off x="40773466" y="15145536"/>
            <a:ext cx="2985241" cy="646331"/>
          </a:xfrm>
          <a:prstGeom prst="rect">
            <a:avLst/>
          </a:prstGeom>
          <a:noFill/>
        </p:spPr>
        <p:txBody>
          <a:bodyPr wrap="none" rtlCol="0">
            <a:spAutoFit/>
          </a:bodyPr>
          <a:lstStyle/>
          <a:p>
            <a:r>
              <a:rPr lang="en-US" sz="3600" b="1" dirty="0" smtClean="0"/>
              <a:t>Gulf of Mexico</a:t>
            </a:r>
            <a:endParaRPr lang="en-US" sz="3600" b="1" dirty="0"/>
          </a:p>
        </p:txBody>
      </p:sp>
      <p:sp>
        <p:nvSpPr>
          <p:cNvPr id="144" name="TextBox 143"/>
          <p:cNvSpPr txBox="1"/>
          <p:nvPr/>
        </p:nvSpPr>
        <p:spPr>
          <a:xfrm>
            <a:off x="35645113" y="15791867"/>
            <a:ext cx="13241949" cy="4401205"/>
          </a:xfrm>
          <a:prstGeom prst="rect">
            <a:avLst/>
          </a:prstGeom>
          <a:noFill/>
        </p:spPr>
        <p:txBody>
          <a:bodyPr wrap="square" rtlCol="0">
            <a:spAutoFit/>
          </a:bodyPr>
          <a:lstStyle/>
          <a:p>
            <a:pPr marL="457200" indent="-457200">
              <a:buFont typeface="Arial" pitchFamily="34" charset="0"/>
              <a:buChar char="•"/>
            </a:pPr>
            <a:r>
              <a:rPr lang="en-US" sz="2800" dirty="0" smtClean="0"/>
              <a:t>Total contaminant load in Gulf of Mexico air was highest in Mississippi. </a:t>
            </a:r>
          </a:p>
          <a:p>
            <a:endParaRPr lang="en-US" sz="2800" dirty="0" smtClean="0"/>
          </a:p>
          <a:p>
            <a:pPr marL="457200" indent="-457200">
              <a:buFont typeface="Arial" pitchFamily="34" charset="0"/>
              <a:buChar char="•"/>
            </a:pPr>
            <a:r>
              <a:rPr lang="en-US" sz="2800" dirty="0" smtClean="0"/>
              <a:t>Air contaminant load in Alabama and Florida did not exceed background levels. </a:t>
            </a:r>
          </a:p>
          <a:p>
            <a:endParaRPr lang="en-US" sz="2800" dirty="0" smtClean="0"/>
          </a:p>
          <a:p>
            <a:pPr marL="457200" indent="-457200">
              <a:buFont typeface="Arial" pitchFamily="34" charset="0"/>
              <a:buChar char="•"/>
            </a:pPr>
            <a:r>
              <a:rPr lang="en-US" sz="2800" dirty="0" smtClean="0"/>
              <a:t>Sampling periods that revealed high levels of PAHs in Gulf of </a:t>
            </a:r>
            <a:r>
              <a:rPr lang="en-US" sz="2800" dirty="0"/>
              <a:t>M</a:t>
            </a:r>
            <a:r>
              <a:rPr lang="en-US" sz="2800" dirty="0" smtClean="0"/>
              <a:t>exico air could be attributed to cleanup efforts as well as crude oil, profile sourcing work is ongoing. </a:t>
            </a:r>
          </a:p>
          <a:p>
            <a:endParaRPr lang="en-US" sz="2800" dirty="0"/>
          </a:p>
          <a:p>
            <a:pPr marL="457200" indent="-457200">
              <a:buFont typeface="Arial" pitchFamily="34" charset="0"/>
              <a:buChar char="•"/>
            </a:pPr>
            <a:r>
              <a:rPr lang="en-US" sz="2800" dirty="0" smtClean="0"/>
              <a:t>Lipid </a:t>
            </a:r>
            <a:r>
              <a:rPr lang="en-US" sz="2800" dirty="0"/>
              <a:t>F</a:t>
            </a:r>
            <a:r>
              <a:rPr lang="en-US" sz="2800" dirty="0" smtClean="0"/>
              <a:t>ree Tubing passive samplers are robust and sensitive enough to withstand deployment times between 4 to 126 days. </a:t>
            </a:r>
          </a:p>
          <a:p>
            <a:endParaRPr lang="en-US" sz="2800" dirty="0"/>
          </a:p>
        </p:txBody>
      </p:sp>
      <p:graphicFrame>
        <p:nvGraphicFramePr>
          <p:cNvPr id="146" name="Chart 145"/>
          <p:cNvGraphicFramePr>
            <a:graphicFrameLocks/>
          </p:cNvGraphicFramePr>
          <p:nvPr>
            <p:extLst>
              <p:ext uri="{D42A27DB-BD31-4B8C-83A1-F6EECF244321}">
                <p14:modId xmlns:p14="http://schemas.microsoft.com/office/powerpoint/2010/main" val="1720228396"/>
              </p:ext>
            </p:extLst>
          </p:nvPr>
        </p:nvGraphicFramePr>
        <p:xfrm>
          <a:off x="25274492" y="18858884"/>
          <a:ext cx="4126676" cy="3276599"/>
        </p:xfrm>
        <a:graphic>
          <a:graphicData uri="http://schemas.openxmlformats.org/drawingml/2006/chart">
            <c:chart xmlns:c="http://schemas.openxmlformats.org/drawingml/2006/chart" xmlns:r="http://schemas.openxmlformats.org/officeDocument/2006/relationships" r:id="rId28"/>
          </a:graphicData>
        </a:graphic>
      </p:graphicFrame>
      <p:pic>
        <p:nvPicPr>
          <p:cNvPr id="2108" name="Picture 60"/>
          <p:cNvPicPr>
            <a:picLocks noChangeAspect="1" noChangeArrowheads="1"/>
          </p:cNvPicPr>
          <p:nvPr/>
        </p:nvPicPr>
        <p:blipFill>
          <a:blip r:embed="rId29">
            <a:extLst>
              <a:ext uri="{28A0092B-C50C-407E-A947-70E740481C1C}">
                <a14:useLocalDpi xmlns:a14="http://schemas.microsoft.com/office/drawing/2010/main" val="0"/>
              </a:ext>
            </a:extLst>
          </a:blip>
          <a:srcRect l="10796" t="12457" b="45454"/>
          <a:stretch>
            <a:fillRect/>
          </a:stretch>
        </p:blipFill>
        <p:spPr bwMode="auto">
          <a:xfrm>
            <a:off x="17859558" y="14401799"/>
            <a:ext cx="6833935" cy="20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TextBox 147"/>
          <p:cNvSpPr txBox="1"/>
          <p:nvPr/>
        </p:nvSpPr>
        <p:spPr>
          <a:xfrm>
            <a:off x="41546854" y="20206281"/>
            <a:ext cx="988860" cy="646331"/>
          </a:xfrm>
          <a:prstGeom prst="rect">
            <a:avLst/>
          </a:prstGeom>
          <a:noFill/>
        </p:spPr>
        <p:txBody>
          <a:bodyPr wrap="none" rtlCol="0">
            <a:spAutoFit/>
          </a:bodyPr>
          <a:lstStyle/>
          <a:p>
            <a:pPr algn="ctr"/>
            <a:r>
              <a:rPr lang="en-US" sz="3600" b="1" dirty="0" smtClean="0"/>
              <a:t>SITC</a:t>
            </a:r>
            <a:endParaRPr lang="en-US" sz="3600" b="1" dirty="0"/>
          </a:p>
        </p:txBody>
      </p:sp>
      <p:sp>
        <p:nvSpPr>
          <p:cNvPr id="149" name="TextBox 148"/>
          <p:cNvSpPr txBox="1"/>
          <p:nvPr/>
        </p:nvSpPr>
        <p:spPr>
          <a:xfrm>
            <a:off x="35797513" y="20873707"/>
            <a:ext cx="13241949" cy="4401205"/>
          </a:xfrm>
          <a:prstGeom prst="rect">
            <a:avLst/>
          </a:prstGeom>
          <a:noFill/>
        </p:spPr>
        <p:txBody>
          <a:bodyPr wrap="square" rtlCol="0">
            <a:spAutoFit/>
          </a:bodyPr>
          <a:lstStyle/>
          <a:p>
            <a:pPr marL="457200" indent="-457200">
              <a:buFont typeface="Arial" pitchFamily="34" charset="0"/>
              <a:buChar char="•"/>
            </a:pPr>
            <a:r>
              <a:rPr lang="en-US" sz="2800" dirty="0" smtClean="0"/>
              <a:t>Total PAH air concentration on tribal lands was highest at the site that bordered the oil refinery. </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Spatial and temporal differences between the two sampling sites may help </a:t>
            </a:r>
            <a:r>
              <a:rPr lang="en-US" sz="2800" smtClean="0"/>
              <a:t>to further </a:t>
            </a:r>
            <a:endParaRPr lang="en-US" sz="2800" dirty="0" smtClean="0"/>
          </a:p>
          <a:p>
            <a:endParaRPr lang="en-US" sz="2800" dirty="0" smtClean="0"/>
          </a:p>
          <a:p>
            <a:pPr marL="457200" indent="-457200">
              <a:buFont typeface="Arial" pitchFamily="34" charset="0"/>
              <a:buChar char="•"/>
            </a:pPr>
            <a:r>
              <a:rPr lang="en-US" sz="2800" dirty="0" smtClean="0"/>
              <a:t>Round robin style collaborative studies using passive sampling devices can be successfully completed as long as appropriate training and QA/QC procedures are in place. </a:t>
            </a:r>
          </a:p>
          <a:p>
            <a:endParaRPr lang="en-US" sz="2800" dirty="0" smtClean="0"/>
          </a:p>
          <a:p>
            <a:endParaRPr lang="en-US" sz="2800" dirty="0"/>
          </a:p>
        </p:txBody>
      </p:sp>
    </p:spTree>
    <p:extLst>
      <p:ext uri="{BB962C8B-B14F-4D97-AF65-F5344CB8AC3E}">
        <p14:creationId xmlns:p14="http://schemas.microsoft.com/office/powerpoint/2010/main" val="80852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60320" y="7680965"/>
            <a:ext cx="46085760" cy="3749035"/>
          </a:xfrm>
        </p:spPr>
        <p:txBody>
          <a:bodyPr>
            <a:normAutofit/>
          </a:bodyPr>
          <a:lstStyle/>
          <a:p>
            <a:r>
              <a:rPr lang="en-US" sz="1400" dirty="0" smtClean="0"/>
              <a:t>Although communities often want and need chemical monitoring data to characterize chemicals in their environmental or from their activities, air monitoring equipment is often cost prohibitive or technically impractical.   We are further developing air monitoring bio-analytical tools that employ our passive sampling device (PSD).  PSDs require no external power, require minimal training for quality controlled sampling, and can be quickly and inexpensively deployed.  PSD are capable of providing qualitative and quantitative characterization of exposure to the bioavailable vapor phase fraction of legacy and emerging contaminants in the atmosphere. We demonstrate our PSD’s utility in three vastly different scenarios; before, during and after the Gulf of Mexico </a:t>
            </a:r>
            <a:r>
              <a:rPr lang="en-US" sz="1400" dirty="0" err="1" smtClean="0"/>
              <a:t>Deepwater</a:t>
            </a:r>
            <a:r>
              <a:rPr lang="en-US" sz="1400" dirty="0" smtClean="0"/>
              <a:t> Horizon oil spill in spring of 2010, at the interface of community tribal lands and high intensity industrial activities, and finally in Native American fish smoking activities.  Legacy and emerging PAHs were characterized for all three scenarios; analysis of PSD extracts using a 1,200 </a:t>
            </a:r>
            <a:r>
              <a:rPr lang="en-US" sz="1400" dirty="0" err="1" smtClean="0"/>
              <a:t>analyte</a:t>
            </a:r>
            <a:r>
              <a:rPr lang="en-US" sz="1400" dirty="0" smtClean="0"/>
              <a:t> screening method was also undertaken.  </a:t>
            </a:r>
          </a:p>
          <a:p>
            <a:r>
              <a:rPr lang="en-US" sz="1400" dirty="0" smtClean="0"/>
              <a:t>Acute chemical spills generally require a quick response, and often there is a significant, or unknown, exposure prior to elaborate air monitoring equipment setup.  We deployed air PSDs prior to, during and after shoreline oiling from the Gulf of Mexico </a:t>
            </a:r>
            <a:r>
              <a:rPr lang="en-US" sz="1400" dirty="0" err="1" smtClean="0"/>
              <a:t>Deepwater</a:t>
            </a:r>
            <a:r>
              <a:rPr lang="en-US" sz="1400" dirty="0" smtClean="0"/>
              <a:t> Horizon oil spill of 2010 in Louisiana, Mississippi, Alabama and Florida.  Emerging and legacy polycyclic aromatic hydrocarbons (PAHs) were quantified in the air PSD. PSDs were also screened for an additional 1,200 contaminants of concern.  We demonstrate the utility of the air PSD to respond to acute chemical spills, and to gather chemical data sets on a wide range of contaminants.</a:t>
            </a:r>
          </a:p>
          <a:p>
            <a:r>
              <a:rPr lang="en-US" sz="1400" dirty="0" smtClean="0"/>
              <a:t>Communities adjacent to highly industrialized lands often want to understand the contribution of contaminants of concern from industrial activities to their ambient activities.  The Swinomish Indian Tribal Community (SITC) offered their lands to further test our developing air PSD technology and to address these kinds of questions.  PSD were deployed at SITC, which borders a petroleum facility, continuously for a yearlong study, from these PSD samples legacy and emerging PAHs were identified and quantified.  The results indicate spatial and temporal trends that were related to the activities of the tribal community and the petroleum facility.  </a:t>
            </a:r>
          </a:p>
          <a:p>
            <a:r>
              <a:rPr lang="en-US" sz="1400" dirty="0" smtClean="0"/>
              <a:t>While PSDs have been demonstrated as a surrogate of fish for aquatic environment assessment, atmospheric PSDs have not been previously used as a surrogate of food for preparation technique assessment.  Community-based requests often include understanding the effects of special food preparations that are culturally important.  The Confederated Tribes of the Umatilla Indian Reservation (CTUIR) requested an assessment of their fish smoking methods.  As part of a larger study, we deployed air PSDs during the CTUIR smoking events to further evaluate the utility of using our PSD as a surrogate of smoke-processed fish.  In a side-by-side study the PSDs were paired with salmon during smoking.  PAHs were quantified from the air PSD and compared with the smoked salmon.  The results show excellent promise for an alternative method for assessing food smoking preparation techniques. Throughout these three studies the OSU SRP Research Translation and Community Engagement Cores partnered to develop culturally appropriate messages and data interpretation including workshops, print materials, brochures, and web-based information.</a:t>
            </a:r>
          </a:p>
          <a:p>
            <a:endParaRPr lang="en-US" dirty="0" smtClean="0"/>
          </a:p>
          <a:p>
            <a:endParaRPr lang="en-US" dirty="0"/>
          </a:p>
        </p:txBody>
      </p:sp>
      <p:pic>
        <p:nvPicPr>
          <p:cNvPr id="4" name="Picture 107"/>
          <p:cNvPicPr>
            <a:picLocks noChangeAspect="1" noChangeArrowheads="1"/>
          </p:cNvPicPr>
          <p:nvPr/>
        </p:nvPicPr>
        <p:blipFill>
          <a:blip r:embed="rId2"/>
          <a:srcRect/>
          <a:stretch>
            <a:fillRect/>
          </a:stretch>
        </p:blipFill>
        <p:spPr bwMode="auto">
          <a:xfrm>
            <a:off x="8643938" y="28108275"/>
            <a:ext cx="5343525" cy="3216275"/>
          </a:xfrm>
          <a:prstGeom prst="rect">
            <a:avLst/>
          </a:prstGeom>
          <a:noFill/>
          <a:ln w="19050" algn="ctr">
            <a:noFill/>
            <a:miter lim="800000"/>
            <a:headEnd/>
            <a:tailEnd/>
          </a:ln>
        </p:spPr>
      </p:pic>
      <p:sp>
        <p:nvSpPr>
          <p:cNvPr id="5" name="Text Box 54"/>
          <p:cNvSpPr txBox="1">
            <a:spLocks noChangeArrowheads="1"/>
          </p:cNvSpPr>
          <p:nvPr/>
        </p:nvSpPr>
        <p:spPr bwMode="auto">
          <a:xfrm>
            <a:off x="9355138" y="31576963"/>
            <a:ext cx="2930525" cy="400050"/>
          </a:xfrm>
          <a:prstGeom prst="rect">
            <a:avLst/>
          </a:prstGeom>
          <a:noFill/>
          <a:ln w="19050" algn="ctr">
            <a:noFill/>
            <a:miter lim="800000"/>
            <a:headEnd/>
            <a:tailEnd/>
          </a:ln>
        </p:spPr>
        <p:txBody>
          <a:bodyPr wrap="none" lIns="91360" tIns="45677" rIns="91360" bIns="45677">
            <a:spAutoFit/>
          </a:bodyPr>
          <a:lstStyle/>
          <a:p>
            <a:r>
              <a:rPr lang="en-US" sz="2000"/>
              <a:t>LFT in deployment cage</a:t>
            </a:r>
          </a:p>
        </p:txBody>
      </p:sp>
      <p:sp>
        <p:nvSpPr>
          <p:cNvPr id="6" name="Text Box 50"/>
          <p:cNvSpPr txBox="1">
            <a:spLocks noChangeArrowheads="1"/>
          </p:cNvSpPr>
          <p:nvPr/>
        </p:nvSpPr>
        <p:spPr bwMode="auto">
          <a:xfrm>
            <a:off x="2255838" y="19546888"/>
            <a:ext cx="13176250" cy="3416233"/>
          </a:xfrm>
          <a:prstGeom prst="rect">
            <a:avLst/>
          </a:prstGeom>
          <a:noFill/>
          <a:ln w="19050" algn="ctr">
            <a:noFill/>
            <a:miter lim="800000"/>
            <a:headEnd/>
            <a:tailEnd/>
          </a:ln>
        </p:spPr>
        <p:txBody>
          <a:bodyPr lIns="91360" tIns="45677" rIns="91360" bIns="45677">
            <a:spAutoFit/>
          </a:bodyPr>
          <a:lstStyle/>
          <a:p>
            <a:pPr marL="342900" indent="-342900">
              <a:buFont typeface="Arial" pitchFamily="34" charset="0"/>
              <a:buChar char="•"/>
            </a:pPr>
            <a:r>
              <a:rPr lang="en-US" sz="2400" dirty="0" smtClean="0"/>
              <a:t>Spiked and blank Lipid-free </a:t>
            </a:r>
            <a:r>
              <a:rPr lang="en-US" sz="2400" dirty="0"/>
              <a:t>Tubing (LFT) samplers were </a:t>
            </a:r>
            <a:r>
              <a:rPr lang="en-US" sz="2400" dirty="0" smtClean="0"/>
              <a:t>deployed </a:t>
            </a:r>
            <a:r>
              <a:rPr lang="en-US" sz="2400" dirty="0"/>
              <a:t>in the Gulf of </a:t>
            </a:r>
            <a:r>
              <a:rPr lang="en-US" sz="2400" dirty="0" smtClean="0"/>
              <a:t>Mexico </a:t>
            </a:r>
            <a:r>
              <a:rPr lang="en-US" sz="2400" dirty="0"/>
              <a:t>at four sites in four states in air for </a:t>
            </a:r>
            <a:r>
              <a:rPr lang="en-US" sz="2400" dirty="0" smtClean="0"/>
              <a:t>3 to 35 days</a:t>
            </a:r>
            <a:r>
              <a:rPr lang="en-US" sz="2400" dirty="0"/>
              <a:t>.</a:t>
            </a:r>
          </a:p>
          <a:p>
            <a:pPr marL="342900" indent="-342900">
              <a:buFont typeface="Arial" pitchFamily="34" charset="0"/>
              <a:buChar char="•"/>
            </a:pPr>
            <a:r>
              <a:rPr lang="en-US" sz="2400" dirty="0" smtClean="0"/>
              <a:t>Performance </a:t>
            </a:r>
            <a:r>
              <a:rPr lang="en-US" sz="2400" dirty="0"/>
              <a:t>reference </a:t>
            </a:r>
            <a:r>
              <a:rPr lang="en-US" sz="2400" dirty="0" smtClean="0"/>
              <a:t>compounds in spiked samplers were used to calculate contaminant uptake rates.</a:t>
            </a:r>
          </a:p>
          <a:p>
            <a:pPr marL="800100" lvl="1" indent="-342900">
              <a:buFont typeface="Arial" pitchFamily="34" charset="0"/>
              <a:buChar char="•"/>
            </a:pPr>
            <a:r>
              <a:rPr lang="en-US" sz="2400" dirty="0" smtClean="0"/>
              <a:t>Surrogates were used during extraction to account for potential losses</a:t>
            </a:r>
            <a:endParaRPr lang="en-US" sz="2400" dirty="0"/>
          </a:p>
          <a:p>
            <a:pPr marL="800100" lvl="1" indent="-342900">
              <a:buFont typeface="Arial" pitchFamily="34" charset="0"/>
              <a:buChar char="•"/>
            </a:pPr>
            <a:r>
              <a:rPr lang="en-US" sz="2400" dirty="0"/>
              <a:t>Analyzed by GC-MS utilizing retention time locking and Agilent  DRS software and compared against combined libraries totaling over 1,200 known chemicals of concern</a:t>
            </a:r>
          </a:p>
          <a:p>
            <a:pPr marL="342900" indent="-342900">
              <a:buFont typeface="Arial" pitchFamily="34" charset="0"/>
              <a:buChar char="•"/>
            </a:pPr>
            <a:r>
              <a:rPr lang="en-US" sz="2400" dirty="0"/>
              <a:t>Blank extracts </a:t>
            </a:r>
          </a:p>
          <a:p>
            <a:pPr marL="800100" lvl="1" indent="-342900">
              <a:buFont typeface="Arial" pitchFamily="34" charset="0"/>
              <a:buChar char="•"/>
            </a:pPr>
            <a:r>
              <a:rPr lang="en-US" sz="2400" dirty="0"/>
              <a:t>Exchanged to </a:t>
            </a:r>
            <a:r>
              <a:rPr lang="en-US" sz="2400" dirty="0" err="1"/>
              <a:t>dimethyl</a:t>
            </a:r>
            <a:r>
              <a:rPr lang="en-US" sz="2400" dirty="0"/>
              <a:t> </a:t>
            </a:r>
            <a:r>
              <a:rPr lang="en-US" sz="2400" dirty="0" err="1"/>
              <a:t>sulfoxide</a:t>
            </a:r>
            <a:r>
              <a:rPr lang="en-US" sz="2400" dirty="0"/>
              <a:t> (DMSO) for embryonic </a:t>
            </a:r>
            <a:r>
              <a:rPr lang="en-US" sz="2400" dirty="0" err="1"/>
              <a:t>zebrafish</a:t>
            </a:r>
            <a:r>
              <a:rPr lang="en-US" sz="2400" dirty="0"/>
              <a:t> exposure</a:t>
            </a:r>
          </a:p>
        </p:txBody>
      </p:sp>
      <p:sp>
        <p:nvSpPr>
          <p:cNvPr id="7" name="TextBox 81"/>
          <p:cNvSpPr txBox="1">
            <a:spLocks noChangeArrowheads="1"/>
          </p:cNvSpPr>
          <p:nvPr/>
        </p:nvSpPr>
        <p:spPr bwMode="auto">
          <a:xfrm>
            <a:off x="2187575" y="18873788"/>
            <a:ext cx="4160838" cy="647700"/>
          </a:xfrm>
          <a:prstGeom prst="rect">
            <a:avLst/>
          </a:prstGeom>
          <a:noFill/>
          <a:ln w="9525">
            <a:noFill/>
            <a:miter lim="800000"/>
            <a:headEnd/>
            <a:tailEnd/>
          </a:ln>
        </p:spPr>
        <p:txBody>
          <a:bodyPr wrap="none">
            <a:spAutoFit/>
          </a:bodyPr>
          <a:lstStyle/>
          <a:p>
            <a:r>
              <a:rPr lang="en-US" sz="3600" b="1" dirty="0"/>
              <a:t>Sampling</a:t>
            </a:r>
            <a:r>
              <a:rPr lang="en-US" sz="3600" dirty="0"/>
              <a:t> </a:t>
            </a:r>
            <a:r>
              <a:rPr lang="en-US" sz="3600" b="1" dirty="0"/>
              <a:t>Method</a:t>
            </a:r>
            <a:r>
              <a:rPr lang="en-US" sz="3600" dirty="0"/>
              <a:t>:</a:t>
            </a:r>
          </a:p>
        </p:txBody>
      </p:sp>
      <p:sp>
        <p:nvSpPr>
          <p:cNvPr id="8" name="Text Box 53"/>
          <p:cNvSpPr txBox="1">
            <a:spLocks noChangeArrowheads="1"/>
          </p:cNvSpPr>
          <p:nvPr/>
        </p:nvSpPr>
        <p:spPr bwMode="auto">
          <a:xfrm>
            <a:off x="7685088" y="23579138"/>
            <a:ext cx="7859712" cy="3386137"/>
          </a:xfrm>
          <a:prstGeom prst="rect">
            <a:avLst/>
          </a:prstGeom>
          <a:noFill/>
          <a:ln w="19050" algn="ctr">
            <a:noFill/>
            <a:miter lim="800000"/>
            <a:headEnd/>
            <a:tailEnd/>
          </a:ln>
        </p:spPr>
        <p:txBody>
          <a:bodyPr lIns="91360" tIns="45677" rIns="91360" bIns="45677">
            <a:spAutoFit/>
          </a:bodyPr>
          <a:lstStyle/>
          <a:p>
            <a:r>
              <a:rPr lang="en-US" sz="2800" b="1" dirty="0"/>
              <a:t>Lipid Free Tubing</a:t>
            </a:r>
          </a:p>
          <a:p>
            <a:pPr>
              <a:buFont typeface="Arial" pitchFamily="34" charset="0"/>
              <a:buChar char="•"/>
            </a:pPr>
            <a:r>
              <a:rPr lang="en-US" sz="2800" dirty="0"/>
              <a:t>  Low-density polyethylene</a:t>
            </a:r>
          </a:p>
          <a:p>
            <a:pPr>
              <a:buFont typeface="Arial" pitchFamily="34" charset="0"/>
              <a:buChar char="•"/>
            </a:pPr>
            <a:r>
              <a:rPr lang="en-US" sz="2800" dirty="0"/>
              <a:t>  Wall thickness of </a:t>
            </a:r>
            <a:r>
              <a:rPr lang="en-US" sz="2800" i="1" dirty="0"/>
              <a:t>ca</a:t>
            </a:r>
            <a:r>
              <a:rPr lang="en-US" sz="2800" dirty="0"/>
              <a:t>. 75-95 </a:t>
            </a:r>
            <a:r>
              <a:rPr lang="en-US" sz="2800" dirty="0">
                <a:sym typeface="Symbol" pitchFamily="18" charset="2"/>
              </a:rPr>
              <a:t>m</a:t>
            </a:r>
          </a:p>
          <a:p>
            <a:pPr>
              <a:buFont typeface="Arial" pitchFamily="34" charset="0"/>
              <a:buChar char="•"/>
            </a:pPr>
            <a:r>
              <a:rPr lang="en-US" sz="2800" dirty="0">
                <a:sym typeface="Symbol" pitchFamily="18" charset="2"/>
              </a:rPr>
              <a:t>  Dimensions: 2.5 x 100 cm </a:t>
            </a:r>
            <a:endParaRPr lang="en-US" sz="2800" dirty="0"/>
          </a:p>
          <a:p>
            <a:pPr>
              <a:buFont typeface="Arial" pitchFamily="34" charset="0"/>
              <a:buChar char="•"/>
            </a:pPr>
            <a:r>
              <a:rPr lang="en-US" sz="2800" dirty="0"/>
              <a:t>  Transient cavities of </a:t>
            </a:r>
            <a:r>
              <a:rPr lang="en-US" sz="2800" dirty="0">
                <a:latin typeface="Times New Roman" pitchFamily="18" charset="0"/>
              </a:rPr>
              <a:t>~</a:t>
            </a:r>
            <a:r>
              <a:rPr lang="en-US" sz="2800" dirty="0"/>
              <a:t>10 </a:t>
            </a:r>
            <a:r>
              <a:rPr lang="en-US" sz="2800" dirty="0">
                <a:cs typeface="Arial" pitchFamily="34" charset="0"/>
              </a:rPr>
              <a:t>Å</a:t>
            </a:r>
            <a:r>
              <a:rPr lang="en-US" sz="2800" dirty="0"/>
              <a:t> </a:t>
            </a:r>
            <a:r>
              <a:rPr lang="en-US" sz="2800" dirty="0">
                <a:cs typeface="Arial" pitchFamily="34" charset="0"/>
              </a:rPr>
              <a:t>by thermal motion</a:t>
            </a:r>
            <a:endParaRPr lang="en-US" sz="2800" dirty="0"/>
          </a:p>
          <a:p>
            <a:pPr>
              <a:buFont typeface="Arial" pitchFamily="34" charset="0"/>
              <a:buChar char="•"/>
            </a:pPr>
            <a:r>
              <a:rPr lang="en-US" sz="2800" dirty="0"/>
              <a:t>  </a:t>
            </a:r>
            <a:r>
              <a:rPr lang="en-US" sz="2800" dirty="0" err="1"/>
              <a:t>Biomembrane</a:t>
            </a:r>
            <a:r>
              <a:rPr lang="en-US" sz="2800" dirty="0"/>
              <a:t> pores estimated at 9.8 Å  </a:t>
            </a:r>
          </a:p>
          <a:p>
            <a:pPr>
              <a:buFont typeface="Arial" pitchFamily="34" charset="0"/>
              <a:buChar char="•"/>
            </a:pPr>
            <a:r>
              <a:rPr lang="en-US" sz="2800" dirty="0"/>
              <a:t>  Sequesters </a:t>
            </a:r>
            <a:r>
              <a:rPr lang="en-US" sz="2800" dirty="0" err="1"/>
              <a:t>bioavailable</a:t>
            </a:r>
            <a:r>
              <a:rPr lang="en-US" sz="2800" dirty="0"/>
              <a:t> organic contaminants</a:t>
            </a:r>
          </a:p>
          <a:p>
            <a:endParaRPr lang="en-US" dirty="0"/>
          </a:p>
        </p:txBody>
      </p:sp>
      <p:pic>
        <p:nvPicPr>
          <p:cNvPr id="1028" name="Picture 4" descr="T:\Research\AndersonLab\Share\CTUIR\CTUIR pics\CTUIR - Olekssi\_MG_78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4600" y="18059400"/>
            <a:ext cx="3571824" cy="319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8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11275</TotalTime>
  <Words>1992</Words>
  <Application>Microsoft Office PowerPoint</Application>
  <PresentationFormat>Custom</PresentationFormat>
  <Paragraphs>97</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Office Theme</vt:lpstr>
      <vt:lpstr>SigmaPlot 12.0 Graph</vt:lpstr>
      <vt:lpstr>Three Different Demonstration Applications of an Innovative Air Sampling Technology to Address Community-based Environmental Exposures: Oil Spills, Legacy and Emerging Chemicals at Community-Industry Land Boundaries and Introduction of Contaminants during Food Preparation Lane Tidwell1, Kevin Hobbie1, Steven O’Connell1, Glenn Wilson1, Jamie Donatuto2, Stuart Harris3, Kim A. Anderson1  Department of Environmental &amp; Molecular Toxicology1, Oregon State University, Corvallis, Oregon Office of Planning2, Swinomish Indian Tribal Community, La Conner, Washington  Department of Science and Engineering3, Confederated Tribes of the Umatilla Indian Reservation, Pendleton, Oregon </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Tidwell, Lane</dc:creator>
  <cp:lastModifiedBy>Tidwell, Lane</cp:lastModifiedBy>
  <cp:revision>74</cp:revision>
  <dcterms:created xsi:type="dcterms:W3CDTF">2012-06-28T21:35:51Z</dcterms:created>
  <dcterms:modified xsi:type="dcterms:W3CDTF">2012-07-06T17:31:19Z</dcterms:modified>
</cp:coreProperties>
</file>